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ExtraBold"/>
      <p:bold r:id="rId36"/>
      <p:boldItalic r:id="rId37"/>
    </p:embeddedFon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1"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ExtraBold-boldItalic.fntdata"/><Relationship Id="rId14" Type="http://schemas.openxmlformats.org/officeDocument/2006/relationships/slide" Target="slides/slide9.xml"/><Relationship Id="rId36" Type="http://schemas.openxmlformats.org/officeDocument/2006/relationships/font" Target="fonts/RobotoExtraBold-bold.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gbc9f2f0977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 name="Google Shape;20;gbc9f2f0977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7e2c3421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27e2c342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27e2c3421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27e2c3421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7e2c3421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27e2c3421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27e2c3421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27e2c3421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7e2c3421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27e2c3421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7e2c3421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27e2c3421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7e2c3421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27e2c3421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27e2c3421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27e2c3421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7e2c3421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27e2c3421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7e2c3421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7e2c3421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gbc9f2f0977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 name="Google Shape;25;gbc9f2f0977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27e2c3421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27e2c3421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7dfab7c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27dfab7c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840185eb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840185eb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2840185e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2840185e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840185eb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840185eb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840185eb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2840185eb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2840185eb5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2840185eb5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840185eb5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2840185eb5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2840185eb5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2840185eb5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7e2c3421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27e2c3421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327a781477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g327a781477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c9f2f0977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c9f2f0977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g327a781477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327a781477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27a781477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327a781477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27a2b4a33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27a2b4a33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27a2b4a33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27a2b4a33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27dfab7c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27dfab7c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27e2c3421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27e2c3421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616503" y="1125575"/>
            <a:ext cx="5514900" cy="20526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FFFFF"/>
              </a:buClr>
              <a:buSzPts val="4300"/>
              <a:buNone/>
              <a:defRPr sz="4300">
                <a:solidFill>
                  <a:srgbClr val="FFFFFF"/>
                </a:solidFill>
              </a:defRPr>
            </a:lvl1pPr>
            <a:lvl2pPr lvl="1" rtl="0" algn="ctr">
              <a:spcBef>
                <a:spcPts val="0"/>
              </a:spcBef>
              <a:spcAft>
                <a:spcPts val="0"/>
              </a:spcAft>
              <a:buSzPts val="4300"/>
              <a:buNone/>
              <a:defRPr sz="4300"/>
            </a:lvl2pPr>
            <a:lvl3pPr lvl="2" rtl="0" algn="ctr">
              <a:spcBef>
                <a:spcPts val="0"/>
              </a:spcBef>
              <a:spcAft>
                <a:spcPts val="0"/>
              </a:spcAft>
              <a:buSzPts val="4300"/>
              <a:buNone/>
              <a:defRPr sz="4300"/>
            </a:lvl3pPr>
            <a:lvl4pPr lvl="3" rtl="0" algn="ctr">
              <a:spcBef>
                <a:spcPts val="0"/>
              </a:spcBef>
              <a:spcAft>
                <a:spcPts val="0"/>
              </a:spcAft>
              <a:buSzPts val="4300"/>
              <a:buNone/>
              <a:defRPr sz="4300"/>
            </a:lvl4pPr>
            <a:lvl5pPr lvl="4" rtl="0" algn="ctr">
              <a:spcBef>
                <a:spcPts val="0"/>
              </a:spcBef>
              <a:spcAft>
                <a:spcPts val="0"/>
              </a:spcAft>
              <a:buSzPts val="4300"/>
              <a:buNone/>
              <a:defRPr sz="4300"/>
            </a:lvl5pPr>
            <a:lvl6pPr lvl="5" rtl="0" algn="ctr">
              <a:spcBef>
                <a:spcPts val="0"/>
              </a:spcBef>
              <a:spcAft>
                <a:spcPts val="0"/>
              </a:spcAft>
              <a:buSzPts val="4300"/>
              <a:buNone/>
              <a:defRPr sz="4300"/>
            </a:lvl6pPr>
            <a:lvl7pPr lvl="6" rtl="0" algn="ctr">
              <a:spcBef>
                <a:spcPts val="0"/>
              </a:spcBef>
              <a:spcAft>
                <a:spcPts val="0"/>
              </a:spcAft>
              <a:buSzPts val="4300"/>
              <a:buNone/>
              <a:defRPr sz="4300"/>
            </a:lvl7pPr>
            <a:lvl8pPr lvl="7" rtl="0" algn="ctr">
              <a:spcBef>
                <a:spcPts val="0"/>
              </a:spcBef>
              <a:spcAft>
                <a:spcPts val="0"/>
              </a:spcAft>
              <a:buSzPts val="4300"/>
              <a:buNone/>
              <a:defRPr sz="4300"/>
            </a:lvl8pPr>
            <a:lvl9pPr lvl="8" rtl="0" algn="ctr">
              <a:spcBef>
                <a:spcPts val="0"/>
              </a:spcBef>
              <a:spcAft>
                <a:spcPts val="0"/>
              </a:spcAft>
              <a:buSzPts val="4300"/>
              <a:buNone/>
              <a:defRPr sz="4300"/>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p:cSld name="CUSTOM_1">
    <p:spTree>
      <p:nvGrpSpPr>
        <p:cNvPr id="12" name="Shape 12"/>
        <p:cNvGrpSpPr/>
        <p:nvPr/>
      </p:nvGrpSpPr>
      <p:grpSpPr>
        <a:xfrm>
          <a:off x="0" y="0"/>
          <a:ext cx="0" cy="0"/>
          <a:chOff x="0" y="0"/>
          <a:chExt cx="0" cy="0"/>
        </a:xfrm>
      </p:grpSpPr>
      <p:sp>
        <p:nvSpPr>
          <p:cNvPr id="13" name="Google Shape;13;p3"/>
          <p:cNvSpPr txBox="1"/>
          <p:nvPr>
            <p:ph type="title"/>
          </p:nvPr>
        </p:nvSpPr>
        <p:spPr>
          <a:xfrm>
            <a:off x="616500" y="368825"/>
            <a:ext cx="6484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 name="Google Shape;14;p3"/>
          <p:cNvSpPr txBox="1"/>
          <p:nvPr>
            <p:ph idx="1" type="body"/>
          </p:nvPr>
        </p:nvSpPr>
        <p:spPr>
          <a:xfrm>
            <a:off x="503750" y="1514750"/>
            <a:ext cx="7873200" cy="3053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cSld name="CUSTOM">
    <p:bg>
      <p:bgPr>
        <a:blipFill>
          <a:blip r:embed="rId2">
            <a:alphaModFix/>
          </a:blip>
          <a:stretch>
            <a:fillRect/>
          </a:stretch>
        </a:blipFill>
      </p:bgPr>
    </p:bg>
    <p:spTree>
      <p:nvGrpSpPr>
        <p:cNvPr id="17"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6500" y="368825"/>
            <a:ext cx="64845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a:buNone/>
              <a:defRPr b="1" sz="28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479200"/>
            <a:ext cx="8520600" cy="3183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4.png"/><Relationship Id="rId13" Type="http://schemas.openxmlformats.org/officeDocument/2006/relationships/image" Target="../media/image29.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31.png"/><Relationship Id="rId8"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mstudio.ai/" TargetMode="External"/><Relationship Id="rId4" Type="http://schemas.openxmlformats.org/officeDocument/2006/relationships/hyperlink" Target="https://www.youtube.com/watch?v=39yuDBN5Kbs" TargetMode="External"/><Relationship Id="rId5"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ivitai.com/" TargetMode="External"/><Relationship Id="rId4" Type="http://schemas.openxmlformats.org/officeDocument/2006/relationships/hyperlink" Target="https://pinokio.computer/" TargetMode="External"/><Relationship Id="rId5" Type="http://schemas.openxmlformats.org/officeDocument/2006/relationships/hyperlink" Target="https://www.invoke.com/" TargetMode="External"/><Relationship Id="rId6" Type="http://schemas.openxmlformats.org/officeDocument/2006/relationships/hyperlink" Target="https://anythingllm.com/" TargetMode="External"/><Relationship Id="rId7" Type="http://schemas.openxmlformats.org/officeDocument/2006/relationships/hyperlink" Target="https://www.youtube.com/watch?v=W2YwMuxzyJY" TargetMode="External"/><Relationship Id="rId8"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gif"/></Relationships>
</file>

<file path=ppt/slides/_rels/slide29.xml.rels><?xml version="1.0" encoding="UTF-8" standalone="yes"?><Relationships xmlns="http://schemas.openxmlformats.org/package/2006/relationships"><Relationship Id="rId11" Type="http://schemas.openxmlformats.org/officeDocument/2006/relationships/hyperlink" Target="https://pinokio.computer/" TargetMode="External"/><Relationship Id="rId10" Type="http://schemas.openxmlformats.org/officeDocument/2006/relationships/hyperlink" Target="https://civitai.com/" TargetMode="External"/><Relationship Id="rId13" Type="http://schemas.openxmlformats.org/officeDocument/2006/relationships/hyperlink" Target="https://anythingllm.com/" TargetMode="External"/><Relationship Id="rId12" Type="http://schemas.openxmlformats.org/officeDocument/2006/relationships/hyperlink" Target="https://www.invoke.com/"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anthropic.com/pricing#claude-ai-plans" TargetMode="External"/><Relationship Id="rId4" Type="http://schemas.openxmlformats.org/officeDocument/2006/relationships/hyperlink" Target="https://openai.com/chatgpt/pricing/" TargetMode="External"/><Relationship Id="rId9" Type="http://schemas.openxmlformats.org/officeDocument/2006/relationships/hyperlink" Target="https://ideogram.ai/login" TargetMode="External"/><Relationship Id="rId15" Type="http://schemas.openxmlformats.org/officeDocument/2006/relationships/hyperlink" Target="https://lmstudio.ai/" TargetMode="External"/><Relationship Id="rId14" Type="http://schemas.openxmlformats.org/officeDocument/2006/relationships/hyperlink" Target="https://www.youtube.com/watch?v=W2YwMuxzyJY" TargetMode="External"/><Relationship Id="rId17" Type="http://schemas.openxmlformats.org/officeDocument/2006/relationships/hyperlink" Target="https://n8n.io/" TargetMode="External"/><Relationship Id="rId16" Type="http://schemas.openxmlformats.org/officeDocument/2006/relationships/hyperlink" Target="https://www.youtube.com/watch?v=39yuDBN5Kbs" TargetMode="External"/><Relationship Id="rId5" Type="http://schemas.openxmlformats.org/officeDocument/2006/relationships/hyperlink" Target="https://chatgpt.com/" TargetMode="External"/><Relationship Id="rId19" Type="http://schemas.openxmlformats.org/officeDocument/2006/relationships/image" Target="../media/image45.png"/><Relationship Id="rId6" Type="http://schemas.openxmlformats.org/officeDocument/2006/relationships/hyperlink" Target="https://claude.ai/new" TargetMode="External"/><Relationship Id="rId18" Type="http://schemas.openxmlformats.org/officeDocument/2006/relationships/hyperlink" Target="https://medium.com/@researchgraph/how-to-use-flowise-locally-0bf21fc68b66" TargetMode="External"/><Relationship Id="rId7" Type="http://schemas.openxmlformats.org/officeDocument/2006/relationships/hyperlink" Target="https://huggingface.co/spaces/black-forest-labs/FLUX.1-dev" TargetMode="External"/><Relationship Id="rId8" Type="http://schemas.openxmlformats.org/officeDocument/2006/relationships/hyperlink" Target="https://huggingface.co/cha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6"/>
          <p:cNvSpPr txBox="1"/>
          <p:nvPr>
            <p:ph type="ctrTitle"/>
          </p:nvPr>
        </p:nvSpPr>
        <p:spPr>
          <a:xfrm>
            <a:off x="616503" y="1125575"/>
            <a:ext cx="55149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IA en las Empresas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 </a:t>
            </a:r>
            <a:r>
              <a:rPr lang="es"/>
              <a:t>qué</a:t>
            </a:r>
            <a:r>
              <a:rPr lang="es"/>
              <a:t> </a:t>
            </a:r>
            <a:r>
              <a:rPr lang="es"/>
              <a:t>ámbitos</a:t>
            </a:r>
            <a:r>
              <a:rPr lang="es"/>
              <a:t> de una empresa  se puede aplicar?</a:t>
            </a:r>
            <a:endParaRPr/>
          </a:p>
        </p:txBody>
      </p:sp>
      <p:sp>
        <p:nvSpPr>
          <p:cNvPr id="85" name="Google Shape;85;p15"/>
          <p:cNvSpPr txBox="1"/>
          <p:nvPr>
            <p:ph idx="1" type="body"/>
          </p:nvPr>
        </p:nvSpPr>
        <p:spPr>
          <a:xfrm>
            <a:off x="503750" y="1514750"/>
            <a:ext cx="3734100" cy="30534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Font typeface="Arial"/>
              <a:buChar char="●"/>
            </a:pPr>
            <a:r>
              <a:rPr b="1" lang="es" sz="1300">
                <a:solidFill>
                  <a:schemeClr val="dk1"/>
                </a:solidFill>
                <a:latin typeface="Arial"/>
                <a:ea typeface="Arial"/>
                <a:cs typeface="Arial"/>
                <a:sym typeface="Arial"/>
              </a:rPr>
              <a:t>Marketing y Comunicación</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Atención al Cliente</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Innovación y Desarrollo de Producto</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Recursos Humanos</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Formación y Educación</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Departamento de IT</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Desarrollo de Software</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Gestión de Infraestructura</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Ciberseguridad</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Gestión de Datos</a:t>
            </a:r>
            <a:endParaRPr b="1" sz="1300">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b="1" lang="es" sz="1300">
                <a:solidFill>
                  <a:schemeClr val="dk1"/>
                </a:solidFill>
                <a:latin typeface="Arial"/>
                <a:ea typeface="Arial"/>
                <a:cs typeface="Arial"/>
                <a:sym typeface="Arial"/>
              </a:rPr>
              <a:t>Soporte Técnico</a:t>
            </a:r>
            <a:endParaRPr/>
          </a:p>
        </p:txBody>
      </p:sp>
      <p:pic>
        <p:nvPicPr>
          <p:cNvPr id="86" name="Google Shape;86;p15"/>
          <p:cNvPicPr preferRelativeResize="0"/>
          <p:nvPr/>
        </p:nvPicPr>
        <p:blipFill>
          <a:blip r:embed="rId3">
            <a:alphaModFix/>
          </a:blip>
          <a:stretch>
            <a:fillRect/>
          </a:stretch>
        </p:blipFill>
        <p:spPr>
          <a:xfrm>
            <a:off x="4237975" y="1446850"/>
            <a:ext cx="4388575" cy="266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FORMAS DE APLICACIÓN</a:t>
            </a:r>
            <a:endParaRPr/>
          </a:p>
        </p:txBody>
      </p:sp>
      <p:sp>
        <p:nvSpPr>
          <p:cNvPr id="92" name="Google Shape;92;p16"/>
          <p:cNvSpPr txBox="1"/>
          <p:nvPr>
            <p:ph idx="1" type="body"/>
          </p:nvPr>
        </p:nvSpPr>
        <p:spPr>
          <a:xfrm>
            <a:off x="503750" y="1514750"/>
            <a:ext cx="3936900" cy="551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a:t>FLUJOS Y TAREAS</a:t>
            </a:r>
            <a:endParaRPr/>
          </a:p>
        </p:txBody>
      </p:sp>
      <p:sp>
        <p:nvSpPr>
          <p:cNvPr id="93" name="Google Shape;93;p16"/>
          <p:cNvSpPr txBox="1"/>
          <p:nvPr>
            <p:ph idx="1" type="body"/>
          </p:nvPr>
        </p:nvSpPr>
        <p:spPr>
          <a:xfrm>
            <a:off x="4440650" y="1514750"/>
            <a:ext cx="3936900" cy="3053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a:t>CO-WORKING</a:t>
            </a:r>
            <a:endParaRPr/>
          </a:p>
        </p:txBody>
      </p:sp>
      <p:pic>
        <p:nvPicPr>
          <p:cNvPr id="94" name="Google Shape;94;p16"/>
          <p:cNvPicPr preferRelativeResize="0"/>
          <p:nvPr/>
        </p:nvPicPr>
        <p:blipFill>
          <a:blip r:embed="rId3">
            <a:alphaModFix/>
          </a:blip>
          <a:stretch>
            <a:fillRect/>
          </a:stretch>
        </p:blipFill>
        <p:spPr>
          <a:xfrm>
            <a:off x="1043450" y="2066325"/>
            <a:ext cx="2857500" cy="1600200"/>
          </a:xfrm>
          <a:prstGeom prst="rect">
            <a:avLst/>
          </a:prstGeom>
          <a:noFill/>
          <a:ln>
            <a:noFill/>
          </a:ln>
        </p:spPr>
      </p:pic>
      <p:sp>
        <p:nvSpPr>
          <p:cNvPr id="95" name="Google Shape;95;p16"/>
          <p:cNvSpPr txBox="1"/>
          <p:nvPr>
            <p:ph idx="1" type="body"/>
          </p:nvPr>
        </p:nvSpPr>
        <p:spPr>
          <a:xfrm>
            <a:off x="503750" y="3749900"/>
            <a:ext cx="3936900" cy="551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a:t>AUTOMATIZACIÓN</a:t>
            </a:r>
            <a:endParaRPr/>
          </a:p>
        </p:txBody>
      </p:sp>
      <p:pic>
        <p:nvPicPr>
          <p:cNvPr id="96" name="Google Shape;96;p16"/>
          <p:cNvPicPr preferRelativeResize="0"/>
          <p:nvPr/>
        </p:nvPicPr>
        <p:blipFill>
          <a:blip r:embed="rId4">
            <a:alphaModFix/>
          </a:blip>
          <a:stretch>
            <a:fillRect/>
          </a:stretch>
        </p:blipFill>
        <p:spPr>
          <a:xfrm>
            <a:off x="5275250" y="1984775"/>
            <a:ext cx="2267699" cy="2267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Beneficios para las empresas</a:t>
            </a:r>
            <a:endParaRPr/>
          </a:p>
        </p:txBody>
      </p:sp>
      <p:sp>
        <p:nvSpPr>
          <p:cNvPr id="102" name="Google Shape;102;p17"/>
          <p:cNvSpPr txBox="1"/>
          <p:nvPr>
            <p:ph idx="1" type="body"/>
          </p:nvPr>
        </p:nvSpPr>
        <p:spPr>
          <a:xfrm>
            <a:off x="250000" y="1535025"/>
            <a:ext cx="4707600" cy="3053400"/>
          </a:xfrm>
          <a:prstGeom prst="rect">
            <a:avLst/>
          </a:prstGeom>
        </p:spPr>
        <p:txBody>
          <a:bodyPr anchorCtr="0" anchor="t" bIns="91425" lIns="91425" spcFirstLastPara="1" rIns="91425" wrap="square" tIns="91425">
            <a:normAutofit fontScale="55000" lnSpcReduction="20000"/>
          </a:bodyPr>
          <a:lstStyle/>
          <a:p>
            <a:pPr indent="-291465" lvl="0" marL="457200" rtl="0" algn="l">
              <a:spcBef>
                <a:spcPts val="0"/>
              </a:spcBef>
              <a:spcAft>
                <a:spcPts val="0"/>
              </a:spcAft>
              <a:buSzPct val="100000"/>
              <a:buChar char="●"/>
            </a:pPr>
            <a:r>
              <a:rPr b="1" lang="es"/>
              <a:t>Automatización creativa: </a:t>
            </a:r>
            <a:r>
              <a:rPr lang="es"/>
              <a:t>Genera texto, imágenes, audio o video de forma eficiente.</a:t>
            </a:r>
            <a:endParaRPr/>
          </a:p>
          <a:p>
            <a:pPr indent="-291465" lvl="0" marL="457200" rtl="0" algn="l">
              <a:spcBef>
                <a:spcPts val="0"/>
              </a:spcBef>
              <a:spcAft>
                <a:spcPts val="0"/>
              </a:spcAft>
              <a:buSzPct val="100000"/>
              <a:buChar char="●"/>
            </a:pPr>
            <a:r>
              <a:rPr b="1" lang="es"/>
              <a:t>Personalización avanzada:</a:t>
            </a:r>
            <a:r>
              <a:rPr lang="es"/>
              <a:t> Mejora la experiencia del cliente mediante contenidos y servicios adaptados.</a:t>
            </a:r>
            <a:endParaRPr/>
          </a:p>
          <a:p>
            <a:pPr indent="-291465" lvl="0" marL="457200" rtl="0" algn="l">
              <a:spcBef>
                <a:spcPts val="0"/>
              </a:spcBef>
              <a:spcAft>
                <a:spcPts val="0"/>
              </a:spcAft>
              <a:buSzPct val="100000"/>
              <a:buChar char="●"/>
            </a:pPr>
            <a:r>
              <a:rPr b="1" lang="es"/>
              <a:t>Ahorro de tiempo y costos:</a:t>
            </a:r>
            <a:r>
              <a:rPr lang="es"/>
              <a:t> Reduce el esfuerzo manual en tareas repetitivas o creativas.</a:t>
            </a:r>
            <a:endParaRPr/>
          </a:p>
          <a:p>
            <a:pPr indent="-291465" lvl="0" marL="457200" rtl="0" algn="l">
              <a:spcBef>
                <a:spcPts val="0"/>
              </a:spcBef>
              <a:spcAft>
                <a:spcPts val="0"/>
              </a:spcAft>
              <a:buSzPct val="100000"/>
              <a:buChar char="●"/>
            </a:pPr>
            <a:r>
              <a:rPr b="1" lang="es"/>
              <a:t>Innovación:</a:t>
            </a:r>
            <a:r>
              <a:rPr lang="es"/>
              <a:t> Facilita el diseño de productos, prototipos y soluciones novedosas.</a:t>
            </a:r>
            <a:endParaRPr/>
          </a:p>
          <a:p>
            <a:pPr indent="-291465" lvl="0" marL="457200" rtl="0" algn="l">
              <a:spcBef>
                <a:spcPts val="0"/>
              </a:spcBef>
              <a:spcAft>
                <a:spcPts val="0"/>
              </a:spcAft>
              <a:buSzPct val="100000"/>
              <a:buChar char="●"/>
            </a:pPr>
            <a:r>
              <a:rPr b="1" lang="es"/>
              <a:t>Escalabilidad:</a:t>
            </a:r>
            <a:r>
              <a:rPr lang="es"/>
              <a:t> Permite manejar grandes volúmenes de contenido sin aumentar costos proporcionalmente.</a:t>
            </a:r>
            <a:endParaRPr/>
          </a:p>
          <a:p>
            <a:pPr indent="-291465" lvl="0" marL="457200" rtl="0" algn="l">
              <a:spcBef>
                <a:spcPts val="0"/>
              </a:spcBef>
              <a:spcAft>
                <a:spcPts val="0"/>
              </a:spcAft>
              <a:buSzPct val="100000"/>
              <a:buChar char="●"/>
            </a:pPr>
            <a:r>
              <a:rPr b="1" lang="es"/>
              <a:t>Soporte en la toma de decisiones: </a:t>
            </a:r>
            <a:r>
              <a:rPr lang="es"/>
              <a:t>Genera simulaciones y análisis creativos para nuevas estrategias.</a:t>
            </a:r>
            <a:endParaRPr/>
          </a:p>
          <a:p>
            <a:pPr indent="-291465" lvl="0" marL="457200" rtl="0" algn="l">
              <a:spcBef>
                <a:spcPts val="0"/>
              </a:spcBef>
              <a:spcAft>
                <a:spcPts val="0"/>
              </a:spcAft>
              <a:buSzPct val="100000"/>
              <a:buChar char="●"/>
            </a:pPr>
            <a:r>
              <a:rPr b="1" lang="es"/>
              <a:t>Eficiencia operativa:</a:t>
            </a:r>
            <a:r>
              <a:rPr lang="es"/>
              <a:t> Mejora procesos internos con generación automática de documentación, informes y más.</a:t>
            </a:r>
            <a:endParaRPr/>
          </a:p>
          <a:p>
            <a:pPr indent="-291465" lvl="0" marL="457200" rtl="0" algn="l">
              <a:spcBef>
                <a:spcPts val="0"/>
              </a:spcBef>
              <a:spcAft>
                <a:spcPts val="0"/>
              </a:spcAft>
              <a:buSzPct val="100000"/>
              <a:buChar char="●"/>
            </a:pPr>
            <a:r>
              <a:rPr b="1" lang="es"/>
              <a:t>Marketing optimizado:</a:t>
            </a:r>
            <a:r>
              <a:rPr lang="es"/>
              <a:t> Produce campañas publicitarias personalizadas y efectivas.</a:t>
            </a:r>
            <a:endParaRPr/>
          </a:p>
          <a:p>
            <a:pPr indent="-291465" lvl="0" marL="457200" rtl="0" algn="l">
              <a:spcBef>
                <a:spcPts val="0"/>
              </a:spcBef>
              <a:spcAft>
                <a:spcPts val="0"/>
              </a:spcAft>
              <a:buSzPct val="100000"/>
              <a:buChar char="●"/>
            </a:pPr>
            <a:r>
              <a:rPr b="1" lang="es"/>
              <a:t>Mayor engagement:</a:t>
            </a:r>
            <a:r>
              <a:rPr lang="es"/>
              <a:t> Ofrece experiencias interactivas y personalizadas para atraer y retener clientes.</a:t>
            </a:r>
            <a:endParaRPr/>
          </a:p>
          <a:p>
            <a:pPr indent="-291465" lvl="0" marL="457200" rtl="0" algn="l">
              <a:spcBef>
                <a:spcPts val="0"/>
              </a:spcBef>
              <a:spcAft>
                <a:spcPts val="0"/>
              </a:spcAft>
              <a:buSzPct val="100000"/>
              <a:buChar char="●"/>
            </a:pPr>
            <a:r>
              <a:rPr b="1" lang="es"/>
              <a:t>Innovación en diseño y arte:</a:t>
            </a:r>
            <a:r>
              <a:rPr lang="es"/>
              <a:t> Abre posibilidades en sectores como moda, arquitectura y entretenimiento.</a:t>
            </a:r>
            <a:endParaRPr/>
          </a:p>
        </p:txBody>
      </p:sp>
      <p:pic>
        <p:nvPicPr>
          <p:cNvPr id="103" name="Google Shape;103;p17"/>
          <p:cNvPicPr preferRelativeResize="0"/>
          <p:nvPr/>
        </p:nvPicPr>
        <p:blipFill>
          <a:blip r:embed="rId3">
            <a:alphaModFix/>
          </a:blip>
          <a:stretch>
            <a:fillRect/>
          </a:stretch>
        </p:blipFill>
        <p:spPr>
          <a:xfrm>
            <a:off x="5115050" y="1818575"/>
            <a:ext cx="3678899" cy="2207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Problemas al no incorporar la IA</a:t>
            </a:r>
            <a:endParaRPr/>
          </a:p>
        </p:txBody>
      </p:sp>
      <p:sp>
        <p:nvSpPr>
          <p:cNvPr id="109" name="Google Shape;109;p18"/>
          <p:cNvSpPr txBox="1"/>
          <p:nvPr>
            <p:ph idx="1" type="body"/>
          </p:nvPr>
        </p:nvSpPr>
        <p:spPr>
          <a:xfrm>
            <a:off x="159175" y="1519800"/>
            <a:ext cx="4545000" cy="3053400"/>
          </a:xfrm>
          <a:prstGeom prst="rect">
            <a:avLst/>
          </a:prstGeom>
        </p:spPr>
        <p:txBody>
          <a:bodyPr anchorCtr="0" anchor="t" bIns="91425" lIns="91425" spcFirstLastPara="1" rIns="91425" wrap="square" tIns="91425">
            <a:normAutofit fontScale="47500" lnSpcReduction="10000"/>
          </a:bodyPr>
          <a:lstStyle/>
          <a:p>
            <a:pPr indent="-282892" lvl="0" marL="457200" rtl="0" algn="l">
              <a:spcBef>
                <a:spcPts val="0"/>
              </a:spcBef>
              <a:spcAft>
                <a:spcPts val="0"/>
              </a:spcAft>
              <a:buSzPct val="100000"/>
              <a:buChar char="●"/>
            </a:pPr>
            <a:r>
              <a:rPr b="1" lang="es"/>
              <a:t>Pérdida de competitividad:</a:t>
            </a:r>
            <a:r>
              <a:rPr lang="es"/>
              <a:t> Quedar rezagado frente a empresas que aprovechan la IA para innovar.</a:t>
            </a:r>
            <a:endParaRPr/>
          </a:p>
          <a:p>
            <a:pPr indent="-282892" lvl="0" marL="457200" rtl="0" algn="l">
              <a:spcBef>
                <a:spcPts val="0"/>
              </a:spcBef>
              <a:spcAft>
                <a:spcPts val="0"/>
              </a:spcAft>
              <a:buSzPct val="100000"/>
              <a:buChar char="●"/>
            </a:pPr>
            <a:r>
              <a:rPr b="1" lang="es"/>
              <a:t>Ineficiencia operativa:</a:t>
            </a:r>
            <a:r>
              <a:rPr lang="es"/>
              <a:t> Mantener procesos manuales o desactualizados que aumentan costos y tiempos.</a:t>
            </a:r>
            <a:endParaRPr/>
          </a:p>
          <a:p>
            <a:pPr indent="-282892" lvl="0" marL="457200" rtl="0" algn="l">
              <a:spcBef>
                <a:spcPts val="0"/>
              </a:spcBef>
              <a:spcAft>
                <a:spcPts val="0"/>
              </a:spcAft>
              <a:buSzPct val="100000"/>
              <a:buChar char="●"/>
            </a:pPr>
            <a:r>
              <a:rPr b="1" lang="es"/>
              <a:t>Limitada personalización:</a:t>
            </a:r>
            <a:r>
              <a:rPr lang="es"/>
              <a:t> No ofrecer experiencias adaptadas a las necesidades de los clientes.</a:t>
            </a:r>
            <a:endParaRPr/>
          </a:p>
          <a:p>
            <a:pPr indent="-282892" lvl="0" marL="457200" rtl="0" algn="l">
              <a:spcBef>
                <a:spcPts val="0"/>
              </a:spcBef>
              <a:spcAft>
                <a:spcPts val="0"/>
              </a:spcAft>
              <a:buSzPct val="100000"/>
              <a:buChar char="●"/>
            </a:pPr>
            <a:r>
              <a:rPr b="1" lang="es"/>
              <a:t>Menor capacidad de escalabilidad:</a:t>
            </a:r>
            <a:r>
              <a:rPr lang="es"/>
              <a:t> Dificultad para manejar mayores volúmenes de trabajo o clientes sin aumentar significativamente los recursos.</a:t>
            </a:r>
            <a:endParaRPr/>
          </a:p>
          <a:p>
            <a:pPr indent="-282892" lvl="0" marL="457200" rtl="0" algn="l">
              <a:spcBef>
                <a:spcPts val="0"/>
              </a:spcBef>
              <a:spcAft>
                <a:spcPts val="0"/>
              </a:spcAft>
              <a:buSzPct val="100000"/>
              <a:buChar char="●"/>
            </a:pPr>
            <a:r>
              <a:rPr b="1" lang="es"/>
              <a:t>Falta de innovación:</a:t>
            </a:r>
            <a:r>
              <a:rPr lang="es"/>
              <a:t> Incapacidad para explorar nuevas oportunidades o diseñar productos y servicios disruptivos.</a:t>
            </a:r>
            <a:endParaRPr/>
          </a:p>
          <a:p>
            <a:pPr indent="-282892" lvl="0" marL="457200" rtl="0" algn="l">
              <a:spcBef>
                <a:spcPts val="0"/>
              </a:spcBef>
              <a:spcAft>
                <a:spcPts val="0"/>
              </a:spcAft>
              <a:buSzPct val="100000"/>
              <a:buChar char="●"/>
            </a:pPr>
            <a:r>
              <a:rPr b="1" lang="es"/>
              <a:t>Procesos creativos lentos: </a:t>
            </a:r>
            <a:r>
              <a:rPr lang="es"/>
              <a:t>Mayor dependencia de recursos humanos para tareas creativas y repetitivas.</a:t>
            </a:r>
            <a:endParaRPr/>
          </a:p>
          <a:p>
            <a:pPr indent="-282892" lvl="0" marL="457200" rtl="0" algn="l">
              <a:spcBef>
                <a:spcPts val="0"/>
              </a:spcBef>
              <a:spcAft>
                <a:spcPts val="0"/>
              </a:spcAft>
              <a:buSzPct val="100000"/>
              <a:buChar char="●"/>
            </a:pPr>
            <a:r>
              <a:rPr b="1" lang="es"/>
              <a:t>Reducción en el engagement:</a:t>
            </a:r>
            <a:r>
              <a:rPr lang="es"/>
              <a:t> Experiencias menos interactivas y atractivas para los clientes.</a:t>
            </a:r>
            <a:endParaRPr/>
          </a:p>
          <a:p>
            <a:pPr indent="-282892" lvl="0" marL="457200" rtl="0" algn="l">
              <a:spcBef>
                <a:spcPts val="0"/>
              </a:spcBef>
              <a:spcAft>
                <a:spcPts val="0"/>
              </a:spcAft>
              <a:buSzPct val="100000"/>
              <a:buChar char="●"/>
            </a:pPr>
            <a:r>
              <a:rPr b="1" lang="es"/>
              <a:t>Riesgo de decisiones menos informadas:</a:t>
            </a:r>
            <a:r>
              <a:rPr lang="es"/>
              <a:t> No contar con simulaciones o análisis basados en datos avanzados.</a:t>
            </a:r>
            <a:endParaRPr/>
          </a:p>
          <a:p>
            <a:pPr indent="-282892" lvl="0" marL="457200" rtl="0" algn="l">
              <a:spcBef>
                <a:spcPts val="0"/>
              </a:spcBef>
              <a:spcAft>
                <a:spcPts val="0"/>
              </a:spcAft>
              <a:buSzPct val="100000"/>
              <a:buChar char="●"/>
            </a:pPr>
            <a:r>
              <a:rPr b="1" lang="es"/>
              <a:t>Marketing menos efectivo:</a:t>
            </a:r>
            <a:r>
              <a:rPr lang="es"/>
              <a:t> Campañas menos precisas y personalizadas, con menor retorno de inversión.</a:t>
            </a:r>
            <a:endParaRPr/>
          </a:p>
          <a:p>
            <a:pPr indent="-282892" lvl="0" marL="457200" rtl="0" algn="l">
              <a:spcBef>
                <a:spcPts val="0"/>
              </a:spcBef>
              <a:spcAft>
                <a:spcPts val="0"/>
              </a:spcAft>
              <a:buSzPct val="100000"/>
              <a:buChar char="●"/>
            </a:pPr>
            <a:r>
              <a:rPr b="1" lang="es"/>
              <a:t>Dificultad para atraer talento:</a:t>
            </a:r>
            <a:r>
              <a:rPr lang="es"/>
              <a:t> Percepción de una empresa menos avanzada tecnológicamente.</a:t>
            </a:r>
            <a:endParaRPr/>
          </a:p>
        </p:txBody>
      </p:sp>
      <p:pic>
        <p:nvPicPr>
          <p:cNvPr id="110" name="Google Shape;110;p18"/>
          <p:cNvPicPr preferRelativeResize="0"/>
          <p:nvPr/>
        </p:nvPicPr>
        <p:blipFill>
          <a:blip r:embed="rId3">
            <a:alphaModFix/>
          </a:blip>
          <a:stretch>
            <a:fillRect/>
          </a:stretch>
        </p:blipFill>
        <p:spPr>
          <a:xfrm>
            <a:off x="5672425" y="1110925"/>
            <a:ext cx="2442300" cy="342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1329750" y="1449600"/>
            <a:ext cx="6484500" cy="22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4620"/>
              <a:t>¿ENTONCES, TODO BENEFICIO?</a:t>
            </a:r>
            <a:endParaRPr sz="46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1289225" y="2131800"/>
            <a:ext cx="6484500" cy="87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4620"/>
              <a:t>NO</a:t>
            </a:r>
            <a:endParaRPr sz="46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 RESISTENCIAS</a:t>
            </a:r>
            <a:endParaRPr/>
          </a:p>
        </p:txBody>
      </p:sp>
      <p:sp>
        <p:nvSpPr>
          <p:cNvPr id="126" name="Google Shape;126;p21"/>
          <p:cNvSpPr txBox="1"/>
          <p:nvPr>
            <p:ph idx="1" type="body"/>
          </p:nvPr>
        </p:nvSpPr>
        <p:spPr>
          <a:xfrm>
            <a:off x="498925" y="1176050"/>
            <a:ext cx="7873200" cy="201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s"/>
              <a:t>Interna: </a:t>
            </a:r>
            <a:r>
              <a:rPr lang="es"/>
              <a:t>empleados</a:t>
            </a:r>
            <a:r>
              <a:rPr lang="es"/>
              <a:t>, directivos….</a:t>
            </a:r>
            <a:endParaRPr/>
          </a:p>
          <a:p>
            <a:pPr indent="-342900" lvl="0" marL="457200" rtl="0" algn="l">
              <a:spcBef>
                <a:spcPts val="0"/>
              </a:spcBef>
              <a:spcAft>
                <a:spcPts val="0"/>
              </a:spcAft>
              <a:buSzPts val="1800"/>
              <a:buChar char="●"/>
            </a:pPr>
            <a:r>
              <a:rPr b="1" lang="es"/>
              <a:t>Externa:</a:t>
            </a:r>
            <a:r>
              <a:rPr lang="es"/>
              <a:t> sociedad negacionista </a:t>
            </a:r>
            <a:endParaRPr/>
          </a:p>
          <a:p>
            <a:pPr indent="-342900" lvl="0" marL="457200" rtl="0" algn="l">
              <a:spcBef>
                <a:spcPts val="0"/>
              </a:spcBef>
              <a:spcAft>
                <a:spcPts val="0"/>
              </a:spcAft>
              <a:buSzPts val="1800"/>
              <a:buChar char="●"/>
            </a:pPr>
            <a:r>
              <a:rPr b="1" lang="es"/>
              <a:t>R</a:t>
            </a:r>
            <a:r>
              <a:rPr b="1" lang="es"/>
              <a:t>iesgos:</a:t>
            </a:r>
            <a:r>
              <a:rPr lang="es"/>
              <a:t> curva de aprendizaje, de adopción, costes </a:t>
            </a:r>
            <a:r>
              <a:rPr lang="es"/>
              <a:t>iniciales</a:t>
            </a:r>
            <a:endParaRPr/>
          </a:p>
          <a:p>
            <a:pPr indent="0" lvl="0" marL="0" rtl="0" algn="l">
              <a:spcBef>
                <a:spcPts val="1200"/>
              </a:spcBef>
              <a:spcAft>
                <a:spcPts val="1200"/>
              </a:spcAft>
              <a:buNone/>
            </a:pPr>
            <a:r>
              <a:t/>
            </a:r>
            <a:endParaRPr/>
          </a:p>
        </p:txBody>
      </p:sp>
      <p:sp>
        <p:nvSpPr>
          <p:cNvPr id="127" name="Google Shape;127;p21"/>
          <p:cNvSpPr txBox="1"/>
          <p:nvPr/>
        </p:nvSpPr>
        <p:spPr>
          <a:xfrm>
            <a:off x="2392200" y="2538700"/>
            <a:ext cx="43596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300">
                <a:solidFill>
                  <a:schemeClr val="dk1"/>
                </a:solidFill>
                <a:latin typeface="Roboto"/>
                <a:ea typeface="Roboto"/>
                <a:cs typeface="Roboto"/>
                <a:sym typeface="Roboto"/>
              </a:rPr>
              <a:t>DATOS Y PRIVACIDAD</a:t>
            </a:r>
            <a:endParaRPr b="1" sz="2300">
              <a:solidFill>
                <a:schemeClr val="dk1"/>
              </a:solidFill>
              <a:latin typeface="Roboto"/>
              <a:ea typeface="Roboto"/>
              <a:cs typeface="Roboto"/>
              <a:sym typeface="Roboto"/>
            </a:endParaRPr>
          </a:p>
        </p:txBody>
      </p:sp>
      <p:pic>
        <p:nvPicPr>
          <p:cNvPr id="128" name="Google Shape;128;p21"/>
          <p:cNvPicPr preferRelativeResize="0"/>
          <p:nvPr/>
        </p:nvPicPr>
        <p:blipFill>
          <a:blip r:embed="rId3">
            <a:alphaModFix/>
          </a:blip>
          <a:stretch>
            <a:fillRect/>
          </a:stretch>
        </p:blipFill>
        <p:spPr>
          <a:xfrm>
            <a:off x="3924549" y="3077500"/>
            <a:ext cx="1188999" cy="158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Privacidad y responsabilidad</a:t>
            </a:r>
            <a:endParaRPr/>
          </a:p>
        </p:txBody>
      </p:sp>
      <p:sp>
        <p:nvSpPr>
          <p:cNvPr id="134" name="Google Shape;134;p22"/>
          <p:cNvSpPr txBox="1"/>
          <p:nvPr>
            <p:ph idx="1" type="body"/>
          </p:nvPr>
        </p:nvSpPr>
        <p:spPr>
          <a:xfrm>
            <a:off x="503750" y="1514750"/>
            <a:ext cx="3930000" cy="142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Sinceridad</a:t>
            </a:r>
            <a:endParaRPr/>
          </a:p>
          <a:p>
            <a:pPr indent="-342900" lvl="0" marL="457200" rtl="0" algn="l">
              <a:spcBef>
                <a:spcPts val="0"/>
              </a:spcBef>
              <a:spcAft>
                <a:spcPts val="0"/>
              </a:spcAft>
              <a:buSzPts val="1800"/>
              <a:buChar char="●"/>
            </a:pPr>
            <a:r>
              <a:rPr lang="es"/>
              <a:t>Estandarizar</a:t>
            </a:r>
            <a:endParaRPr/>
          </a:p>
          <a:p>
            <a:pPr indent="-342900" lvl="0" marL="457200" rtl="0" algn="l">
              <a:spcBef>
                <a:spcPts val="0"/>
              </a:spcBef>
              <a:spcAft>
                <a:spcPts val="0"/>
              </a:spcAft>
              <a:buSzPts val="1800"/>
              <a:buChar char="●"/>
            </a:pPr>
            <a:r>
              <a:rPr lang="es"/>
              <a:t>Legalizar</a:t>
            </a:r>
            <a:endParaRPr/>
          </a:p>
          <a:p>
            <a:pPr indent="-342900" lvl="0" marL="457200" rtl="0" algn="l">
              <a:spcBef>
                <a:spcPts val="0"/>
              </a:spcBef>
              <a:spcAft>
                <a:spcPts val="0"/>
              </a:spcAft>
              <a:buSzPts val="1800"/>
              <a:buChar char="●"/>
            </a:pPr>
            <a:r>
              <a:rPr lang="es"/>
              <a:t>Educar</a:t>
            </a:r>
            <a:endParaRPr/>
          </a:p>
        </p:txBody>
      </p:sp>
      <p:pic>
        <p:nvPicPr>
          <p:cNvPr id="135" name="Google Shape;135;p22"/>
          <p:cNvPicPr preferRelativeResize="0"/>
          <p:nvPr/>
        </p:nvPicPr>
        <p:blipFill>
          <a:blip r:embed="rId3">
            <a:alphaModFix/>
          </a:blip>
          <a:stretch>
            <a:fillRect/>
          </a:stretch>
        </p:blipFill>
        <p:spPr>
          <a:xfrm>
            <a:off x="4204250" y="1104575"/>
            <a:ext cx="3137600" cy="313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La IA no es solo chatGPT-OPENAI</a:t>
            </a:r>
            <a:endParaRPr/>
          </a:p>
        </p:txBody>
      </p:sp>
      <p:sp>
        <p:nvSpPr>
          <p:cNvPr id="141" name="Google Shape;141;p23"/>
          <p:cNvSpPr txBox="1"/>
          <p:nvPr>
            <p:ph idx="1" type="body"/>
          </p:nvPr>
        </p:nvSpPr>
        <p:spPr>
          <a:xfrm>
            <a:off x="503750" y="1514750"/>
            <a:ext cx="7873200" cy="305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3"/>
          <p:cNvPicPr preferRelativeResize="0"/>
          <p:nvPr/>
        </p:nvPicPr>
        <p:blipFill>
          <a:blip r:embed="rId3">
            <a:alphaModFix/>
          </a:blip>
          <a:stretch>
            <a:fillRect/>
          </a:stretch>
        </p:blipFill>
        <p:spPr>
          <a:xfrm>
            <a:off x="595700" y="1361200"/>
            <a:ext cx="1532000" cy="1532000"/>
          </a:xfrm>
          <a:prstGeom prst="rect">
            <a:avLst/>
          </a:prstGeom>
          <a:noFill/>
          <a:ln>
            <a:noFill/>
          </a:ln>
        </p:spPr>
      </p:pic>
      <p:pic>
        <p:nvPicPr>
          <p:cNvPr id="143" name="Google Shape;143;p23"/>
          <p:cNvPicPr preferRelativeResize="0"/>
          <p:nvPr/>
        </p:nvPicPr>
        <p:blipFill>
          <a:blip r:embed="rId4">
            <a:alphaModFix/>
          </a:blip>
          <a:stretch>
            <a:fillRect/>
          </a:stretch>
        </p:blipFill>
        <p:spPr>
          <a:xfrm>
            <a:off x="2425800" y="1361200"/>
            <a:ext cx="2085150" cy="1408075"/>
          </a:xfrm>
          <a:prstGeom prst="rect">
            <a:avLst/>
          </a:prstGeom>
          <a:noFill/>
          <a:ln>
            <a:noFill/>
          </a:ln>
        </p:spPr>
      </p:pic>
      <p:pic>
        <p:nvPicPr>
          <p:cNvPr id="144" name="Google Shape;144;p23"/>
          <p:cNvPicPr preferRelativeResize="0"/>
          <p:nvPr/>
        </p:nvPicPr>
        <p:blipFill>
          <a:blip r:embed="rId5">
            <a:alphaModFix/>
          </a:blip>
          <a:stretch>
            <a:fillRect/>
          </a:stretch>
        </p:blipFill>
        <p:spPr>
          <a:xfrm>
            <a:off x="4840575" y="1135449"/>
            <a:ext cx="1532001" cy="1531976"/>
          </a:xfrm>
          <a:prstGeom prst="rect">
            <a:avLst/>
          </a:prstGeom>
          <a:noFill/>
          <a:ln>
            <a:noFill/>
          </a:ln>
        </p:spPr>
      </p:pic>
      <p:pic>
        <p:nvPicPr>
          <p:cNvPr id="145" name="Google Shape;145;p23"/>
          <p:cNvPicPr preferRelativeResize="0"/>
          <p:nvPr/>
        </p:nvPicPr>
        <p:blipFill>
          <a:blip r:embed="rId6">
            <a:alphaModFix/>
          </a:blip>
          <a:stretch>
            <a:fillRect/>
          </a:stretch>
        </p:blipFill>
        <p:spPr>
          <a:xfrm>
            <a:off x="3108275" y="3121750"/>
            <a:ext cx="3042000" cy="1296750"/>
          </a:xfrm>
          <a:prstGeom prst="rect">
            <a:avLst/>
          </a:prstGeom>
          <a:noFill/>
          <a:ln>
            <a:noFill/>
          </a:ln>
        </p:spPr>
      </p:pic>
      <p:pic>
        <p:nvPicPr>
          <p:cNvPr id="146" name="Google Shape;146;p23"/>
          <p:cNvPicPr preferRelativeResize="0"/>
          <p:nvPr/>
        </p:nvPicPr>
        <p:blipFill>
          <a:blip r:embed="rId7">
            <a:alphaModFix/>
          </a:blip>
          <a:stretch>
            <a:fillRect/>
          </a:stretch>
        </p:blipFill>
        <p:spPr>
          <a:xfrm>
            <a:off x="616500" y="3090300"/>
            <a:ext cx="2943549" cy="1359674"/>
          </a:xfrm>
          <a:prstGeom prst="rect">
            <a:avLst/>
          </a:prstGeom>
          <a:noFill/>
          <a:ln>
            <a:noFill/>
          </a:ln>
        </p:spPr>
      </p:pic>
      <p:pic>
        <p:nvPicPr>
          <p:cNvPr id="147" name="Google Shape;147;p23"/>
          <p:cNvPicPr preferRelativeResize="0"/>
          <p:nvPr/>
        </p:nvPicPr>
        <p:blipFill>
          <a:blip r:embed="rId8">
            <a:alphaModFix/>
          </a:blip>
          <a:stretch>
            <a:fillRect/>
          </a:stretch>
        </p:blipFill>
        <p:spPr>
          <a:xfrm>
            <a:off x="5181650" y="2571750"/>
            <a:ext cx="1479774" cy="1479774"/>
          </a:xfrm>
          <a:prstGeom prst="rect">
            <a:avLst/>
          </a:prstGeom>
          <a:noFill/>
          <a:ln>
            <a:noFill/>
          </a:ln>
        </p:spPr>
      </p:pic>
      <p:pic>
        <p:nvPicPr>
          <p:cNvPr id="148" name="Google Shape;148;p23"/>
          <p:cNvPicPr preferRelativeResize="0"/>
          <p:nvPr/>
        </p:nvPicPr>
        <p:blipFill>
          <a:blip r:embed="rId9">
            <a:alphaModFix/>
          </a:blip>
          <a:stretch>
            <a:fillRect/>
          </a:stretch>
        </p:blipFill>
        <p:spPr>
          <a:xfrm>
            <a:off x="6372570" y="469095"/>
            <a:ext cx="1296750" cy="1296750"/>
          </a:xfrm>
          <a:prstGeom prst="rect">
            <a:avLst/>
          </a:prstGeom>
          <a:noFill/>
          <a:ln>
            <a:noFill/>
          </a:ln>
        </p:spPr>
      </p:pic>
      <p:pic>
        <p:nvPicPr>
          <p:cNvPr id="149" name="Google Shape;149;p23"/>
          <p:cNvPicPr preferRelativeResize="0"/>
          <p:nvPr/>
        </p:nvPicPr>
        <p:blipFill>
          <a:blip r:embed="rId10">
            <a:alphaModFix/>
          </a:blip>
          <a:stretch>
            <a:fillRect/>
          </a:stretch>
        </p:blipFill>
        <p:spPr>
          <a:xfrm>
            <a:off x="2976725" y="2706297"/>
            <a:ext cx="1819700" cy="454925"/>
          </a:xfrm>
          <a:prstGeom prst="rect">
            <a:avLst/>
          </a:prstGeom>
          <a:noFill/>
          <a:ln>
            <a:noFill/>
          </a:ln>
        </p:spPr>
      </p:pic>
      <p:pic>
        <p:nvPicPr>
          <p:cNvPr id="150" name="Google Shape;150;p23"/>
          <p:cNvPicPr preferRelativeResize="0"/>
          <p:nvPr/>
        </p:nvPicPr>
        <p:blipFill>
          <a:blip r:embed="rId11">
            <a:alphaModFix/>
          </a:blip>
          <a:stretch>
            <a:fillRect/>
          </a:stretch>
        </p:blipFill>
        <p:spPr>
          <a:xfrm>
            <a:off x="6372572" y="1765850"/>
            <a:ext cx="2113326" cy="1228999"/>
          </a:xfrm>
          <a:prstGeom prst="rect">
            <a:avLst/>
          </a:prstGeom>
          <a:noFill/>
          <a:ln>
            <a:noFill/>
          </a:ln>
        </p:spPr>
      </p:pic>
      <p:pic>
        <p:nvPicPr>
          <p:cNvPr id="151" name="Google Shape;151;p23"/>
          <p:cNvPicPr preferRelativeResize="0"/>
          <p:nvPr/>
        </p:nvPicPr>
        <p:blipFill>
          <a:blip r:embed="rId12">
            <a:alphaModFix/>
          </a:blip>
          <a:stretch>
            <a:fillRect/>
          </a:stretch>
        </p:blipFill>
        <p:spPr>
          <a:xfrm>
            <a:off x="6586395" y="2706300"/>
            <a:ext cx="1790550" cy="932700"/>
          </a:xfrm>
          <a:prstGeom prst="rect">
            <a:avLst/>
          </a:prstGeom>
          <a:noFill/>
          <a:ln>
            <a:noFill/>
          </a:ln>
        </p:spPr>
      </p:pic>
      <p:pic>
        <p:nvPicPr>
          <p:cNvPr id="152" name="Google Shape;152;p23"/>
          <p:cNvPicPr preferRelativeResize="0"/>
          <p:nvPr/>
        </p:nvPicPr>
        <p:blipFill>
          <a:blip r:embed="rId13">
            <a:alphaModFix/>
          </a:blip>
          <a:stretch>
            <a:fillRect/>
          </a:stretch>
        </p:blipFill>
        <p:spPr>
          <a:xfrm>
            <a:off x="6691462" y="3560825"/>
            <a:ext cx="1580426" cy="88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ctrTitle"/>
          </p:nvPr>
        </p:nvSpPr>
        <p:spPr>
          <a:xfrm>
            <a:off x="616503" y="1125575"/>
            <a:ext cx="55149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Juega con la 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7"/>
          <p:cNvSpPr txBox="1"/>
          <p:nvPr>
            <p:ph type="title"/>
          </p:nvPr>
        </p:nvSpPr>
        <p:spPr>
          <a:xfrm>
            <a:off x="1329750" y="1645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¿Sabíais que la inteligencia artificial puede evitar que se paralice una fábrica entera por culpa de una avería en una máquina?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Tips básicos de prompting</a:t>
            </a:r>
            <a:endParaRPr/>
          </a:p>
        </p:txBody>
      </p:sp>
      <p:sp>
        <p:nvSpPr>
          <p:cNvPr id="163" name="Google Shape;163;p25"/>
          <p:cNvSpPr txBox="1"/>
          <p:nvPr>
            <p:ph idx="1" type="body"/>
          </p:nvPr>
        </p:nvSpPr>
        <p:spPr>
          <a:xfrm>
            <a:off x="503750" y="1514750"/>
            <a:ext cx="4407300" cy="305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no te quedes con el primer resultado</a:t>
            </a:r>
            <a:endParaRPr/>
          </a:p>
          <a:p>
            <a:pPr indent="-342900" lvl="0" marL="457200" rtl="0" algn="l">
              <a:spcBef>
                <a:spcPts val="0"/>
              </a:spcBef>
              <a:spcAft>
                <a:spcPts val="0"/>
              </a:spcAft>
              <a:buSzPts val="1800"/>
              <a:buChar char="●"/>
            </a:pPr>
            <a:r>
              <a:rPr lang="es"/>
              <a:t>no </a:t>
            </a:r>
            <a:r>
              <a:rPr lang="es"/>
              <a:t>confíes</a:t>
            </a:r>
            <a:r>
              <a:rPr lang="es"/>
              <a:t> en lo que te dice la IA</a:t>
            </a:r>
            <a:endParaRPr/>
          </a:p>
          <a:p>
            <a:pPr indent="-342900" lvl="0" marL="457200" rtl="0" algn="l">
              <a:spcBef>
                <a:spcPts val="0"/>
              </a:spcBef>
              <a:spcAft>
                <a:spcPts val="0"/>
              </a:spcAft>
              <a:buSzPts val="1800"/>
              <a:buChar char="●"/>
            </a:pPr>
            <a:r>
              <a:rPr lang="es"/>
              <a:t>indica el mayor contexto que te sea </a:t>
            </a:r>
            <a:r>
              <a:rPr lang="es"/>
              <a:t>posible</a:t>
            </a:r>
            <a:endParaRPr/>
          </a:p>
          <a:p>
            <a:pPr indent="-342900" lvl="0" marL="457200" rtl="0" algn="l">
              <a:spcBef>
                <a:spcPts val="0"/>
              </a:spcBef>
              <a:spcAft>
                <a:spcPts val="0"/>
              </a:spcAft>
              <a:buSzPts val="1800"/>
              <a:buChar char="●"/>
            </a:pPr>
            <a:r>
              <a:rPr lang="es"/>
              <a:t>Iterra</a:t>
            </a:r>
            <a:endParaRPr/>
          </a:p>
        </p:txBody>
      </p:sp>
      <p:pic>
        <p:nvPicPr>
          <p:cNvPr id="164" name="Google Shape;164;p25"/>
          <p:cNvPicPr preferRelativeResize="0"/>
          <p:nvPr/>
        </p:nvPicPr>
        <p:blipFill>
          <a:blip r:embed="rId3">
            <a:alphaModFix/>
          </a:blip>
          <a:stretch>
            <a:fillRect/>
          </a:stretch>
        </p:blipFill>
        <p:spPr>
          <a:xfrm>
            <a:off x="5254925" y="1979650"/>
            <a:ext cx="3127675" cy="1757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Juguemos</a:t>
            </a:r>
            <a:r>
              <a:rPr lang="es"/>
              <a:t> con la IA</a:t>
            </a:r>
            <a:endParaRPr/>
          </a:p>
        </p:txBody>
      </p:sp>
      <p:sp>
        <p:nvSpPr>
          <p:cNvPr id="170" name="Google Shape;170;p26"/>
          <p:cNvSpPr txBox="1"/>
          <p:nvPr>
            <p:ph idx="1" type="body"/>
          </p:nvPr>
        </p:nvSpPr>
        <p:spPr>
          <a:xfrm>
            <a:off x="503750" y="1514750"/>
            <a:ext cx="7873200" cy="3053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Arial"/>
              <a:buChar char="●"/>
            </a:pPr>
            <a:r>
              <a:rPr lang="es" sz="1700">
                <a:latin typeface="Arial"/>
                <a:ea typeface="Arial"/>
                <a:cs typeface="Arial"/>
                <a:sym typeface="Arial"/>
              </a:rPr>
              <a:t>https://chatgpt.com/</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s" sz="1700">
                <a:latin typeface="Arial"/>
                <a:ea typeface="Arial"/>
                <a:cs typeface="Arial"/>
                <a:sym typeface="Arial"/>
              </a:rPr>
              <a:t>https://huggingface.co/chat/</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s" sz="1700">
                <a:latin typeface="Arial"/>
                <a:ea typeface="Arial"/>
                <a:cs typeface="Arial"/>
                <a:sym typeface="Arial"/>
              </a:rPr>
              <a:t>https://claude.ai/new</a:t>
            </a:r>
            <a:endParaRPr sz="1700">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p:txBody>
      </p:sp>
      <p:pic>
        <p:nvPicPr>
          <p:cNvPr id="171" name="Google Shape;171;p26"/>
          <p:cNvPicPr preferRelativeResize="0"/>
          <p:nvPr/>
        </p:nvPicPr>
        <p:blipFill rotWithShape="1">
          <a:blip r:embed="rId3">
            <a:alphaModFix/>
          </a:blip>
          <a:srcRect b="0" l="2726" r="2612" t="0"/>
          <a:stretch/>
        </p:blipFill>
        <p:spPr>
          <a:xfrm>
            <a:off x="1416950" y="2696450"/>
            <a:ext cx="6557275" cy="1731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LMStudio</a:t>
            </a:r>
            <a:endParaRPr/>
          </a:p>
        </p:txBody>
      </p:sp>
      <p:sp>
        <p:nvSpPr>
          <p:cNvPr id="177" name="Google Shape;177;p27"/>
          <p:cNvSpPr txBox="1"/>
          <p:nvPr>
            <p:ph idx="1" type="body"/>
          </p:nvPr>
        </p:nvSpPr>
        <p:spPr>
          <a:xfrm>
            <a:off x="511500" y="1203025"/>
            <a:ext cx="7873200" cy="305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Web: </a:t>
            </a:r>
            <a:r>
              <a:rPr lang="es" u="sng">
                <a:solidFill>
                  <a:schemeClr val="hlink"/>
                </a:solidFill>
                <a:hlinkClick r:id="rId3"/>
              </a:rPr>
              <a:t>https://lmstudio.ai/</a:t>
            </a:r>
            <a:endParaRPr/>
          </a:p>
          <a:p>
            <a:pPr indent="-342900" lvl="0" marL="457200" rtl="0" algn="l">
              <a:spcBef>
                <a:spcPts val="1200"/>
              </a:spcBef>
              <a:spcAft>
                <a:spcPts val="0"/>
              </a:spcAft>
              <a:buSzPts val="1800"/>
              <a:buChar char="●"/>
            </a:pPr>
            <a:r>
              <a:rPr lang="es"/>
              <a:t>Ejecutar fácilmente LLM en local</a:t>
            </a:r>
            <a:endParaRPr/>
          </a:p>
          <a:p>
            <a:pPr indent="-342900" lvl="0" marL="457200" rtl="0" algn="l">
              <a:spcBef>
                <a:spcPts val="0"/>
              </a:spcBef>
              <a:spcAft>
                <a:spcPts val="0"/>
              </a:spcAft>
              <a:buSzPts val="1800"/>
              <a:buChar char="●"/>
            </a:pPr>
            <a:r>
              <a:rPr lang="es"/>
              <a:t>Conectado a Hugging Face</a:t>
            </a:r>
            <a:endParaRPr/>
          </a:p>
          <a:p>
            <a:pPr indent="0" lvl="0" marL="0" rtl="0" algn="l">
              <a:spcBef>
                <a:spcPts val="1200"/>
              </a:spcBef>
              <a:spcAft>
                <a:spcPts val="0"/>
              </a:spcAft>
              <a:buNone/>
            </a:pPr>
            <a:r>
              <a:rPr lang="es"/>
              <a:t>Tutorial:  </a:t>
            </a:r>
            <a:r>
              <a:rPr lang="es" u="sng">
                <a:solidFill>
                  <a:schemeClr val="hlink"/>
                </a:solidFill>
                <a:hlinkClick r:id="rId4"/>
              </a:rPr>
              <a:t>https://www.youtube.com/watch?v=39yuDBN5Kbs</a:t>
            </a:r>
            <a:endParaRPr/>
          </a:p>
          <a:p>
            <a:pPr indent="0" lvl="0" marL="0" rtl="0" algn="l">
              <a:spcBef>
                <a:spcPts val="1200"/>
              </a:spcBef>
              <a:spcAft>
                <a:spcPts val="1200"/>
              </a:spcAft>
              <a:buNone/>
            </a:pPr>
            <a:r>
              <a:t/>
            </a:r>
            <a:endParaRPr/>
          </a:p>
        </p:txBody>
      </p:sp>
      <p:pic>
        <p:nvPicPr>
          <p:cNvPr id="178" name="Google Shape;178;p27"/>
          <p:cNvPicPr preferRelativeResize="0"/>
          <p:nvPr/>
        </p:nvPicPr>
        <p:blipFill>
          <a:blip r:embed="rId5">
            <a:alphaModFix/>
          </a:blip>
          <a:stretch>
            <a:fillRect/>
          </a:stretch>
        </p:blipFill>
        <p:spPr>
          <a:xfrm>
            <a:off x="2963313" y="2944100"/>
            <a:ext cx="3217376" cy="1809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¿Y hay algo más Gratis?</a:t>
            </a:r>
            <a:endParaRPr/>
          </a:p>
        </p:txBody>
      </p:sp>
      <p:sp>
        <p:nvSpPr>
          <p:cNvPr id="184" name="Google Shape;184;p28"/>
          <p:cNvSpPr txBox="1"/>
          <p:nvPr>
            <p:ph idx="1" type="body"/>
          </p:nvPr>
        </p:nvSpPr>
        <p:spPr>
          <a:xfrm>
            <a:off x="503750" y="1514750"/>
            <a:ext cx="7873200" cy="3053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u="sng">
                <a:solidFill>
                  <a:schemeClr val="hlink"/>
                </a:solidFill>
                <a:hlinkClick r:id="rId3"/>
              </a:rPr>
              <a:t>https://civitai.com/</a:t>
            </a:r>
            <a:endParaRPr/>
          </a:p>
          <a:p>
            <a:pPr indent="-334327" lvl="0" marL="457200" rtl="0" algn="l">
              <a:spcBef>
                <a:spcPts val="0"/>
              </a:spcBef>
              <a:spcAft>
                <a:spcPts val="0"/>
              </a:spcAft>
              <a:buSzPct val="100000"/>
              <a:buChar char="●"/>
            </a:pPr>
            <a:r>
              <a:rPr lang="es" u="sng">
                <a:solidFill>
                  <a:schemeClr val="hlink"/>
                </a:solidFill>
                <a:hlinkClick r:id="rId4"/>
              </a:rPr>
              <a:t>https://pinokio.computer/</a:t>
            </a:r>
            <a:endParaRPr/>
          </a:p>
          <a:p>
            <a:pPr indent="-334327" lvl="0" marL="457200" rtl="0" algn="l">
              <a:spcBef>
                <a:spcPts val="0"/>
              </a:spcBef>
              <a:spcAft>
                <a:spcPts val="0"/>
              </a:spcAft>
              <a:buSzPct val="100000"/>
              <a:buChar char="●"/>
            </a:pPr>
            <a:r>
              <a:rPr lang="es" u="sng">
                <a:solidFill>
                  <a:schemeClr val="hlink"/>
                </a:solidFill>
                <a:hlinkClick r:id="rId5"/>
              </a:rPr>
              <a:t>https://www.invoke.com/</a:t>
            </a:r>
            <a:endParaRPr/>
          </a:p>
          <a:p>
            <a:pPr indent="-334327" lvl="0" marL="457200" rtl="0" algn="l">
              <a:spcBef>
                <a:spcPts val="0"/>
              </a:spcBef>
              <a:spcAft>
                <a:spcPts val="0"/>
              </a:spcAft>
              <a:buSzPct val="100000"/>
              <a:buChar char="●"/>
            </a:pPr>
            <a:r>
              <a:rPr lang="es" u="sng">
                <a:solidFill>
                  <a:schemeClr val="hlink"/>
                </a:solidFill>
                <a:hlinkClick r:id="rId6"/>
              </a:rPr>
              <a:t>https://anythingllm.com/</a:t>
            </a:r>
            <a:endParaRPr/>
          </a:p>
          <a:p>
            <a:pPr indent="-334327" lvl="0" marL="457200" rtl="0" algn="l">
              <a:spcBef>
                <a:spcPts val="0"/>
              </a:spcBef>
              <a:spcAft>
                <a:spcPts val="0"/>
              </a:spcAft>
              <a:buSzPct val="100000"/>
              <a:buChar char="●"/>
            </a:pPr>
            <a:r>
              <a:rPr lang="es" u="sng">
                <a:solidFill>
                  <a:schemeClr val="hlink"/>
                </a:solidFill>
                <a:hlinkClick r:id="rId7"/>
              </a:rPr>
              <a:t>https://www.youtube.com/watch?v=W2YwMuxzyJY</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5" name="Google Shape;185;p28"/>
          <p:cNvPicPr preferRelativeResize="0"/>
          <p:nvPr/>
        </p:nvPicPr>
        <p:blipFill>
          <a:blip r:embed="rId8">
            <a:alphaModFix/>
          </a:blip>
          <a:stretch>
            <a:fillRect/>
          </a:stretch>
        </p:blipFill>
        <p:spPr>
          <a:xfrm>
            <a:off x="3065025" y="3008375"/>
            <a:ext cx="2921376" cy="1643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1289225" y="1626625"/>
            <a:ext cx="6484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5020"/>
              <a:t>¿PUEDO USARLO COMO </a:t>
            </a:r>
            <a:r>
              <a:rPr lang="es" sz="5020"/>
              <a:t>QUIERA</a:t>
            </a:r>
            <a:r>
              <a:rPr lang="es" sz="5020"/>
              <a:t>?</a:t>
            </a:r>
            <a:endParaRPr sz="502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legales y éticos</a:t>
            </a:r>
            <a:endParaRPr/>
          </a:p>
        </p:txBody>
      </p:sp>
      <p:sp>
        <p:nvSpPr>
          <p:cNvPr id="196" name="Google Shape;196;p30"/>
          <p:cNvSpPr txBox="1"/>
          <p:nvPr>
            <p:ph idx="1" type="body"/>
          </p:nvPr>
        </p:nvSpPr>
        <p:spPr>
          <a:xfrm>
            <a:off x="503750" y="1514750"/>
            <a:ext cx="7873200" cy="3053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chemeClr val="dk1"/>
              </a:buClr>
              <a:buSzPts val="1800"/>
              <a:buChar char="●"/>
            </a:pPr>
            <a:r>
              <a:rPr b="1" lang="es" sz="1100">
                <a:solidFill>
                  <a:schemeClr val="dk1"/>
                </a:solidFill>
                <a:latin typeface="Arial"/>
                <a:ea typeface="Arial"/>
                <a:cs typeface="Arial"/>
                <a:sym typeface="Arial"/>
              </a:rPr>
              <a:t>Propiedad intelectual:</a:t>
            </a:r>
            <a:r>
              <a:rPr lang="es" sz="1100">
                <a:solidFill>
                  <a:schemeClr val="dk1"/>
                </a:solidFill>
                <a:latin typeface="Arial"/>
                <a:ea typeface="Arial"/>
                <a:cs typeface="Arial"/>
                <a:sym typeface="Arial"/>
              </a:rPr>
              <a:t> Verificar licencias y orígenes de datos para evitar infracciones.</a:t>
            </a:r>
            <a:endParaRPr sz="11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b="1" lang="es">
                <a:solidFill>
                  <a:schemeClr val="dk1"/>
                </a:solidFill>
                <a:latin typeface="Arial"/>
                <a:ea typeface="Arial"/>
                <a:cs typeface="Arial"/>
                <a:sym typeface="Arial"/>
              </a:rPr>
              <a:t>Privacidad:</a:t>
            </a:r>
            <a:r>
              <a:rPr lang="es">
                <a:solidFill>
                  <a:schemeClr val="dk1"/>
                </a:solidFill>
                <a:latin typeface="Arial"/>
                <a:ea typeface="Arial"/>
                <a:cs typeface="Arial"/>
                <a:sym typeface="Arial"/>
              </a:rPr>
              <a:t> Respetar datos personales, cumplir normativas (ej. </a:t>
            </a:r>
            <a:r>
              <a:rPr b="1" lang="es">
                <a:solidFill>
                  <a:schemeClr val="dk1"/>
                </a:solidFill>
                <a:latin typeface="Arial"/>
                <a:ea typeface="Arial"/>
                <a:cs typeface="Arial"/>
                <a:sym typeface="Arial"/>
              </a:rPr>
              <a:t>GDPR</a:t>
            </a:r>
            <a:r>
              <a:rPr lang="es">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b="1" lang="es">
                <a:solidFill>
                  <a:schemeClr val="dk1"/>
                </a:solidFill>
                <a:latin typeface="Arial"/>
                <a:ea typeface="Arial"/>
                <a:cs typeface="Arial"/>
                <a:sym typeface="Arial"/>
              </a:rPr>
              <a:t>AI ACT:</a:t>
            </a:r>
            <a:r>
              <a:rPr lang="es">
                <a:solidFill>
                  <a:schemeClr val="dk1"/>
                </a:solidFill>
                <a:latin typeface="Arial"/>
                <a:ea typeface="Arial"/>
                <a:cs typeface="Arial"/>
                <a:sym typeface="Arial"/>
              </a:rPr>
              <a:t> regulaciones europeas</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b="1" lang="es">
                <a:solidFill>
                  <a:schemeClr val="dk1"/>
                </a:solidFill>
                <a:latin typeface="Arial"/>
                <a:ea typeface="Arial"/>
                <a:cs typeface="Arial"/>
                <a:sym typeface="Arial"/>
              </a:rPr>
              <a:t>AESIA: </a:t>
            </a:r>
            <a:r>
              <a:rPr lang="es">
                <a:solidFill>
                  <a:schemeClr val="dk1"/>
                </a:solidFill>
                <a:latin typeface="Arial"/>
                <a:ea typeface="Arial"/>
                <a:cs typeface="Arial"/>
                <a:sym typeface="Arial"/>
              </a:rPr>
              <a:t>regulaciones españolas</a:t>
            </a: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b="1" lang="es">
                <a:solidFill>
                  <a:schemeClr val="dk1"/>
                </a:solidFill>
                <a:latin typeface="Arial"/>
                <a:ea typeface="Arial"/>
                <a:cs typeface="Arial"/>
                <a:sym typeface="Arial"/>
              </a:rPr>
              <a:t>Sesgos: </a:t>
            </a:r>
            <a:r>
              <a:rPr lang="es" sz="1100">
                <a:solidFill>
                  <a:schemeClr val="dk1"/>
                </a:solidFill>
                <a:latin typeface="Arial"/>
                <a:ea typeface="Arial"/>
                <a:cs typeface="Arial"/>
                <a:sym typeface="Arial"/>
              </a:rPr>
              <a:t>Auditar modelos con equipos multidisciplinares para evitar discriminación.</a:t>
            </a:r>
            <a:endParaRPr b="1">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t>
            </a:r>
            <a:r>
              <a:rPr lang="es"/>
              <a:t>Qué</a:t>
            </a:r>
            <a:r>
              <a:rPr lang="es"/>
              <a:t> pasa con la automatización?</a:t>
            </a:r>
            <a:endParaRPr/>
          </a:p>
        </p:txBody>
      </p:sp>
      <p:sp>
        <p:nvSpPr>
          <p:cNvPr id="202" name="Google Shape;202;p31"/>
          <p:cNvSpPr txBox="1"/>
          <p:nvPr>
            <p:ph idx="1" type="body"/>
          </p:nvPr>
        </p:nvSpPr>
        <p:spPr>
          <a:xfrm>
            <a:off x="503750" y="1514750"/>
            <a:ext cx="7873200" cy="305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		</a:t>
            </a:r>
            <a:r>
              <a:rPr b="1" lang="es">
                <a:solidFill>
                  <a:schemeClr val="dk1"/>
                </a:solidFill>
              </a:rPr>
              <a:t>make.ai</a:t>
            </a:r>
            <a:endParaRPr b="1">
              <a:solidFill>
                <a:schemeClr val="dk1"/>
              </a:solidFill>
            </a:endParaRPr>
          </a:p>
          <a:p>
            <a:pPr indent="0" lvl="0" marL="0" rtl="0" algn="l">
              <a:spcBef>
                <a:spcPts val="1200"/>
              </a:spcBef>
              <a:spcAft>
                <a:spcPts val="1200"/>
              </a:spcAft>
              <a:buNone/>
            </a:pPr>
            <a:r>
              <a:rPr lang="es"/>
              <a:t> 		</a:t>
            </a:r>
            <a:endParaRPr/>
          </a:p>
        </p:txBody>
      </p:sp>
      <p:pic>
        <p:nvPicPr>
          <p:cNvPr id="203" name="Google Shape;203;p31"/>
          <p:cNvPicPr preferRelativeResize="0"/>
          <p:nvPr/>
        </p:nvPicPr>
        <p:blipFill>
          <a:blip r:embed="rId3">
            <a:alphaModFix/>
          </a:blip>
          <a:stretch>
            <a:fillRect/>
          </a:stretch>
        </p:blipFill>
        <p:spPr>
          <a:xfrm>
            <a:off x="528125" y="1514750"/>
            <a:ext cx="885624" cy="498174"/>
          </a:xfrm>
          <a:prstGeom prst="rect">
            <a:avLst/>
          </a:prstGeom>
          <a:noFill/>
          <a:ln>
            <a:noFill/>
          </a:ln>
        </p:spPr>
      </p:pic>
      <p:pic>
        <p:nvPicPr>
          <p:cNvPr id="204" name="Google Shape;204;p31"/>
          <p:cNvPicPr preferRelativeResize="0"/>
          <p:nvPr/>
        </p:nvPicPr>
        <p:blipFill>
          <a:blip r:embed="rId4">
            <a:alphaModFix/>
          </a:blip>
          <a:stretch>
            <a:fillRect/>
          </a:stretch>
        </p:blipFill>
        <p:spPr>
          <a:xfrm>
            <a:off x="503750" y="2360525"/>
            <a:ext cx="1990350" cy="970300"/>
          </a:xfrm>
          <a:prstGeom prst="rect">
            <a:avLst/>
          </a:prstGeom>
          <a:noFill/>
          <a:ln>
            <a:noFill/>
          </a:ln>
        </p:spPr>
      </p:pic>
      <p:pic>
        <p:nvPicPr>
          <p:cNvPr id="205" name="Google Shape;205;p31"/>
          <p:cNvPicPr preferRelativeResize="0"/>
          <p:nvPr/>
        </p:nvPicPr>
        <p:blipFill>
          <a:blip r:embed="rId5">
            <a:alphaModFix/>
          </a:blip>
          <a:stretch>
            <a:fillRect/>
          </a:stretch>
        </p:blipFill>
        <p:spPr>
          <a:xfrm>
            <a:off x="2631425" y="2992524"/>
            <a:ext cx="2919572" cy="1438400"/>
          </a:xfrm>
          <a:prstGeom prst="rect">
            <a:avLst/>
          </a:prstGeom>
          <a:noFill/>
          <a:ln>
            <a:noFill/>
          </a:ln>
        </p:spPr>
      </p:pic>
      <p:pic>
        <p:nvPicPr>
          <p:cNvPr id="206" name="Google Shape;206;p31"/>
          <p:cNvPicPr preferRelativeResize="0"/>
          <p:nvPr/>
        </p:nvPicPr>
        <p:blipFill>
          <a:blip r:embed="rId6">
            <a:alphaModFix/>
          </a:blip>
          <a:stretch>
            <a:fillRect/>
          </a:stretch>
        </p:blipFill>
        <p:spPr>
          <a:xfrm>
            <a:off x="5581525" y="941525"/>
            <a:ext cx="2305125" cy="1186449"/>
          </a:xfrm>
          <a:prstGeom prst="rect">
            <a:avLst/>
          </a:prstGeom>
          <a:noFill/>
          <a:ln>
            <a:noFill/>
          </a:ln>
        </p:spPr>
      </p:pic>
      <p:pic>
        <p:nvPicPr>
          <p:cNvPr id="207" name="Google Shape;207;p31"/>
          <p:cNvPicPr preferRelativeResize="0"/>
          <p:nvPr/>
        </p:nvPicPr>
        <p:blipFill>
          <a:blip r:embed="rId7">
            <a:alphaModFix/>
          </a:blip>
          <a:stretch>
            <a:fillRect/>
          </a:stretch>
        </p:blipFill>
        <p:spPr>
          <a:xfrm>
            <a:off x="3568125" y="1694024"/>
            <a:ext cx="2816599" cy="1127750"/>
          </a:xfrm>
          <a:prstGeom prst="rect">
            <a:avLst/>
          </a:prstGeom>
          <a:noFill/>
          <a:ln>
            <a:noFill/>
          </a:ln>
        </p:spPr>
      </p:pic>
      <p:pic>
        <p:nvPicPr>
          <p:cNvPr id="208" name="Google Shape;208;p31"/>
          <p:cNvPicPr preferRelativeResize="0"/>
          <p:nvPr/>
        </p:nvPicPr>
        <p:blipFill>
          <a:blip r:embed="rId8">
            <a:alphaModFix/>
          </a:blip>
          <a:stretch>
            <a:fillRect/>
          </a:stretch>
        </p:blipFill>
        <p:spPr>
          <a:xfrm>
            <a:off x="6746947" y="1873404"/>
            <a:ext cx="1864774" cy="1229274"/>
          </a:xfrm>
          <a:prstGeom prst="rect">
            <a:avLst/>
          </a:prstGeom>
          <a:noFill/>
          <a:ln>
            <a:noFill/>
          </a:ln>
        </p:spPr>
      </p:pic>
      <p:pic>
        <p:nvPicPr>
          <p:cNvPr id="209" name="Google Shape;209;p31"/>
          <p:cNvPicPr preferRelativeResize="0"/>
          <p:nvPr/>
        </p:nvPicPr>
        <p:blipFill>
          <a:blip r:embed="rId9">
            <a:alphaModFix/>
          </a:blip>
          <a:stretch>
            <a:fillRect/>
          </a:stretch>
        </p:blipFill>
        <p:spPr>
          <a:xfrm>
            <a:off x="6627100" y="3362025"/>
            <a:ext cx="2104475" cy="1329650"/>
          </a:xfrm>
          <a:prstGeom prst="rect">
            <a:avLst/>
          </a:prstGeom>
          <a:noFill/>
          <a:ln>
            <a:noFill/>
          </a:ln>
        </p:spPr>
      </p:pic>
      <p:pic>
        <p:nvPicPr>
          <p:cNvPr id="210" name="Google Shape;210;p31"/>
          <p:cNvPicPr preferRelativeResize="0"/>
          <p:nvPr/>
        </p:nvPicPr>
        <p:blipFill>
          <a:blip r:embed="rId10">
            <a:alphaModFix/>
          </a:blip>
          <a:stretch>
            <a:fillRect/>
          </a:stretch>
        </p:blipFill>
        <p:spPr>
          <a:xfrm>
            <a:off x="2631425" y="941527"/>
            <a:ext cx="2508352" cy="835499"/>
          </a:xfrm>
          <a:prstGeom prst="rect">
            <a:avLst/>
          </a:prstGeom>
          <a:noFill/>
          <a:ln>
            <a:noFill/>
          </a:ln>
        </p:spPr>
      </p:pic>
      <p:pic>
        <p:nvPicPr>
          <p:cNvPr id="211" name="Google Shape;211;p31"/>
          <p:cNvPicPr preferRelativeResize="0"/>
          <p:nvPr/>
        </p:nvPicPr>
        <p:blipFill>
          <a:blip r:embed="rId11">
            <a:alphaModFix/>
          </a:blip>
          <a:stretch>
            <a:fillRect/>
          </a:stretch>
        </p:blipFill>
        <p:spPr>
          <a:xfrm>
            <a:off x="503750" y="3513475"/>
            <a:ext cx="2176951" cy="108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Resumen</a:t>
            </a:r>
            <a:endParaRPr/>
          </a:p>
        </p:txBody>
      </p:sp>
      <p:sp>
        <p:nvSpPr>
          <p:cNvPr id="217" name="Google Shape;217;p32"/>
          <p:cNvSpPr txBox="1"/>
          <p:nvPr>
            <p:ph idx="1" type="body"/>
          </p:nvPr>
        </p:nvSpPr>
        <p:spPr>
          <a:xfrm>
            <a:off x="503750" y="1514750"/>
            <a:ext cx="7873200" cy="305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Visión general de </a:t>
            </a:r>
            <a:r>
              <a:rPr lang="es"/>
              <a:t>cómo</a:t>
            </a:r>
            <a:r>
              <a:rPr lang="es"/>
              <a:t> afecta la ia a una empresa</a:t>
            </a:r>
            <a:endParaRPr/>
          </a:p>
          <a:p>
            <a:pPr indent="-317500" lvl="1" marL="914400" rtl="0" algn="l">
              <a:spcBef>
                <a:spcPts val="0"/>
              </a:spcBef>
              <a:spcAft>
                <a:spcPts val="0"/>
              </a:spcAft>
              <a:buSzPts val="1400"/>
              <a:buChar char="○"/>
            </a:pPr>
            <a:r>
              <a:rPr lang="es"/>
              <a:t>Problemas</a:t>
            </a:r>
            <a:endParaRPr/>
          </a:p>
          <a:p>
            <a:pPr indent="-317500" lvl="1" marL="914400" rtl="0" algn="l">
              <a:spcBef>
                <a:spcPts val="0"/>
              </a:spcBef>
              <a:spcAft>
                <a:spcPts val="0"/>
              </a:spcAft>
              <a:buSzPts val="1400"/>
              <a:buChar char="○"/>
            </a:pPr>
            <a:r>
              <a:rPr lang="es"/>
              <a:t>Ventajas</a:t>
            </a:r>
            <a:endParaRPr/>
          </a:p>
          <a:p>
            <a:pPr indent="-342900" lvl="0" marL="457200" rtl="0" algn="l">
              <a:spcBef>
                <a:spcPts val="0"/>
              </a:spcBef>
              <a:spcAft>
                <a:spcPts val="0"/>
              </a:spcAft>
              <a:buSzPts val="1800"/>
              <a:buChar char="●"/>
            </a:pPr>
            <a:r>
              <a:rPr lang="es"/>
              <a:t>Casos de uso</a:t>
            </a:r>
            <a:endParaRPr/>
          </a:p>
          <a:p>
            <a:pPr indent="-342900" lvl="0" marL="457200" rtl="0" algn="l">
              <a:spcBef>
                <a:spcPts val="0"/>
              </a:spcBef>
              <a:spcAft>
                <a:spcPts val="0"/>
              </a:spcAft>
              <a:buSzPts val="1800"/>
              <a:buChar char="●"/>
            </a:pPr>
            <a:r>
              <a:rPr lang="es"/>
              <a:t>Herramientas</a:t>
            </a:r>
            <a:endParaRPr/>
          </a:p>
          <a:p>
            <a:pPr indent="-342900" lvl="0" marL="457200" rtl="0" algn="l">
              <a:spcBef>
                <a:spcPts val="0"/>
              </a:spcBef>
              <a:spcAft>
                <a:spcPts val="0"/>
              </a:spcAft>
              <a:buSzPts val="1800"/>
              <a:buChar char="●"/>
            </a:pPr>
            <a:r>
              <a:rPr lang="es"/>
              <a:t>Hemos jugado con la IA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nvSpPr>
        <p:spPr>
          <a:xfrm>
            <a:off x="1329750" y="587625"/>
            <a:ext cx="6484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720">
                <a:solidFill>
                  <a:srgbClr val="000000"/>
                </a:solidFill>
                <a:latin typeface="Roboto"/>
                <a:ea typeface="Roboto"/>
                <a:cs typeface="Roboto"/>
                <a:sym typeface="Roboto"/>
              </a:rPr>
              <a:t>¡MUCHAS GRACIAS!</a:t>
            </a:r>
            <a:endParaRPr b="1" sz="3720">
              <a:solidFill>
                <a:srgbClr val="000000"/>
              </a:solidFill>
              <a:latin typeface="Roboto"/>
              <a:ea typeface="Roboto"/>
              <a:cs typeface="Roboto"/>
              <a:sym typeface="Roboto"/>
            </a:endParaRPr>
          </a:p>
        </p:txBody>
      </p:sp>
      <p:pic>
        <p:nvPicPr>
          <p:cNvPr id="223" name="Google Shape;223;p33"/>
          <p:cNvPicPr preferRelativeResize="0"/>
          <p:nvPr/>
        </p:nvPicPr>
        <p:blipFill>
          <a:blip r:embed="rId3">
            <a:alphaModFix/>
          </a:blip>
          <a:stretch>
            <a:fillRect/>
          </a:stretch>
        </p:blipFill>
        <p:spPr>
          <a:xfrm>
            <a:off x="2563050" y="1469650"/>
            <a:ext cx="4017900" cy="2716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229" name="Google Shape;229;p34"/>
          <p:cNvSpPr txBox="1"/>
          <p:nvPr>
            <p:ph idx="1" type="body"/>
          </p:nvPr>
        </p:nvSpPr>
        <p:spPr>
          <a:xfrm>
            <a:off x="503750" y="1514750"/>
            <a:ext cx="7873200" cy="3053400"/>
          </a:xfrm>
          <a:prstGeom prst="rect">
            <a:avLst/>
          </a:prstGeom>
        </p:spPr>
        <p:txBody>
          <a:bodyPr anchorCtr="0" anchor="t" bIns="91425" lIns="91425" spcFirstLastPara="1" rIns="91425" wrap="square" tIns="91425">
            <a:normAutofit fontScale="77500" lnSpcReduction="20000"/>
          </a:bodyPr>
          <a:lstStyle/>
          <a:p>
            <a:pPr indent="-282733" lvl="0" marL="457200" rtl="0" algn="l">
              <a:spcBef>
                <a:spcPts val="0"/>
              </a:spcBef>
              <a:spcAft>
                <a:spcPts val="0"/>
              </a:spcAft>
              <a:buClr>
                <a:schemeClr val="dk1"/>
              </a:buClr>
              <a:buSzPct val="100000"/>
              <a:buFont typeface="Arial"/>
              <a:buChar char="●"/>
            </a:pPr>
            <a:r>
              <a:rPr lang="es" sz="1100" u="sng">
                <a:solidFill>
                  <a:srgbClr val="1155CC"/>
                </a:solidFill>
                <a:latin typeface="Arial"/>
                <a:ea typeface="Arial"/>
                <a:cs typeface="Arial"/>
                <a:sym typeface="Arial"/>
                <a:hlinkClick r:id="rId3">
                  <a:extLst>
                    <a:ext uri="{A12FA001-AC4F-418D-AE19-62706E023703}">
                      <ahyp:hlinkClr val="tx"/>
                    </a:ext>
                  </a:extLst>
                </a:hlinkClick>
              </a:rPr>
              <a:t>https://www.anthropic.com/pricing#claude-ai-plans</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rgbClr val="1155CC"/>
                </a:solidFill>
                <a:latin typeface="Arial"/>
                <a:ea typeface="Arial"/>
                <a:cs typeface="Arial"/>
                <a:sym typeface="Arial"/>
                <a:hlinkClick r:id="rId4">
                  <a:extLst>
                    <a:ext uri="{A12FA001-AC4F-418D-AE19-62706E023703}">
                      <ahyp:hlinkClr val="tx"/>
                    </a:ext>
                  </a:extLst>
                </a:hlinkClick>
              </a:rPr>
              <a:t>https://openai.com/chatgpt/pricing/</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5"/>
              </a:rPr>
              <a:t>https://chatgpt.com/</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6"/>
              </a:rPr>
              <a:t>https://claude.ai/new</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7"/>
              </a:rPr>
              <a:t>https://huggingface.co/spaces/black-forest-labs/FLUX.1-dev</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8"/>
              </a:rPr>
              <a:t>https://huggingface.co/chat/</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9"/>
              </a:rPr>
              <a:t>https://ideogram.ai/login</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10"/>
              </a:rPr>
              <a:t>https://civitai.com/</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11"/>
              </a:rPr>
              <a:t>https://pinokio.computer/</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12"/>
              </a:rPr>
              <a:t>https://www.invoke.com/</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13"/>
              </a:rPr>
              <a:t>https://anythingllm.com/</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14"/>
              </a:rPr>
              <a:t>https://www.youtube.com/watch?v=W2YwMuxzyJY</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15"/>
              </a:rPr>
              <a:t>https://lmstudio.ai/</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16"/>
              </a:rPr>
              <a:t>https://www.youtube.com/watch?v=39yuDBN5Kbs</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17"/>
              </a:rPr>
              <a:t>https://n8n.io/</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r>
              <a:rPr lang="es" sz="1100" u="sng">
                <a:solidFill>
                  <a:schemeClr val="hlink"/>
                </a:solidFill>
                <a:latin typeface="Arial"/>
                <a:ea typeface="Arial"/>
                <a:cs typeface="Arial"/>
                <a:sym typeface="Arial"/>
                <a:hlinkClick r:id="rId18"/>
              </a:rPr>
              <a:t>https://medium.com/@researchgraph/how-to-use-flowise-locally-0bf21fc68b66</a:t>
            </a:r>
            <a:endParaRPr sz="1100">
              <a:solidFill>
                <a:schemeClr val="dk1"/>
              </a:solidFill>
              <a:latin typeface="Arial"/>
              <a:ea typeface="Arial"/>
              <a:cs typeface="Arial"/>
              <a:sym typeface="Arial"/>
            </a:endParaRPr>
          </a:p>
          <a:p>
            <a:pPr indent="-282733" lvl="0" marL="457200" rtl="0" algn="l">
              <a:spcBef>
                <a:spcPts val="0"/>
              </a:spcBef>
              <a:spcAft>
                <a:spcPts val="0"/>
              </a:spcAft>
              <a:buClr>
                <a:schemeClr val="dk1"/>
              </a:buClr>
              <a:buSzPct val="100000"/>
              <a:buFont typeface="Arial"/>
              <a:buChar char="●"/>
            </a:pPr>
            <a:br>
              <a:rPr lang="es"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0" lvl="0" marL="45720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0" name="Google Shape;230;p34"/>
          <p:cNvPicPr preferRelativeResize="0"/>
          <p:nvPr/>
        </p:nvPicPr>
        <p:blipFill>
          <a:blip r:embed="rId19">
            <a:alphaModFix/>
          </a:blip>
          <a:stretch>
            <a:fillRect/>
          </a:stretch>
        </p:blipFill>
        <p:spPr>
          <a:xfrm>
            <a:off x="5039275" y="1514750"/>
            <a:ext cx="3397851" cy="2062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8"/>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¿Que vamos a ver?</a:t>
            </a:r>
            <a:endParaRPr/>
          </a:p>
        </p:txBody>
      </p:sp>
      <p:sp>
        <p:nvSpPr>
          <p:cNvPr id="33" name="Google Shape;33;p8"/>
          <p:cNvSpPr txBox="1"/>
          <p:nvPr>
            <p:ph idx="1" type="body"/>
          </p:nvPr>
        </p:nvSpPr>
        <p:spPr>
          <a:xfrm>
            <a:off x="503750" y="1514750"/>
            <a:ext cx="7873200" cy="305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En esta clase </a:t>
            </a:r>
            <a:r>
              <a:rPr lang="es"/>
              <a:t>exploramos</a:t>
            </a:r>
            <a:r>
              <a:rPr lang="es"/>
              <a:t> cómo la IA está cambiando la forma en que operan las organizaciones, desde la automatización de tareas hasta la creación de estrategias innovadoras. Nos enfocaremos en la inteligencia artificial generativa (IAG), su impacto en distintos sectores y cómo aprovecharla de manera práctica y responsable.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p:nvPr/>
        </p:nvSpPr>
        <p:spPr>
          <a:xfrm>
            <a:off x="550875" y="3900350"/>
            <a:ext cx="56700" cy="79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txBox="1"/>
          <p:nvPr/>
        </p:nvSpPr>
        <p:spPr>
          <a:xfrm>
            <a:off x="698500" y="3824150"/>
            <a:ext cx="32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FFFFFF"/>
                </a:solidFill>
                <a:latin typeface="Roboto"/>
                <a:ea typeface="Roboto"/>
                <a:cs typeface="Roboto"/>
                <a:sym typeface="Roboto"/>
              </a:rPr>
              <a:t>Datos de contacto</a:t>
            </a:r>
            <a:endParaRPr b="1">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9"/>
          <p:cNvSpPr txBox="1"/>
          <p:nvPr/>
        </p:nvSpPr>
        <p:spPr>
          <a:xfrm>
            <a:off x="616500" y="368825"/>
            <a:ext cx="64845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2800">
                <a:solidFill>
                  <a:srgbClr val="000000"/>
                </a:solidFill>
                <a:latin typeface="Roboto"/>
                <a:ea typeface="Roboto"/>
                <a:cs typeface="Roboto"/>
                <a:sym typeface="Roboto"/>
              </a:rPr>
              <a:t>Conoce a tu profesor</a:t>
            </a:r>
            <a:endParaRPr b="1" sz="2800">
              <a:solidFill>
                <a:srgbClr val="000000"/>
              </a:solidFill>
              <a:latin typeface="Roboto"/>
              <a:ea typeface="Roboto"/>
              <a:cs typeface="Roboto"/>
              <a:sym typeface="Roboto"/>
            </a:endParaRPr>
          </a:p>
        </p:txBody>
      </p:sp>
      <p:sp>
        <p:nvSpPr>
          <p:cNvPr id="39" name="Google Shape;39;p9"/>
          <p:cNvSpPr txBox="1"/>
          <p:nvPr/>
        </p:nvSpPr>
        <p:spPr>
          <a:xfrm>
            <a:off x="311700" y="1697150"/>
            <a:ext cx="2796900" cy="10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solidFill>
                  <a:srgbClr val="4D4D4D"/>
                </a:solidFill>
                <a:latin typeface="Roboto ExtraBold"/>
                <a:ea typeface="Roboto ExtraBold"/>
                <a:cs typeface="Roboto ExtraBold"/>
                <a:sym typeface="Roboto ExtraBold"/>
              </a:rPr>
              <a:t>Se que me vais a investigar así que os lo pongo fácil</a:t>
            </a:r>
            <a:endParaRPr sz="1800">
              <a:solidFill>
                <a:srgbClr val="4D4D4D"/>
              </a:solidFill>
              <a:latin typeface="Roboto ExtraBold"/>
              <a:ea typeface="Roboto ExtraBold"/>
              <a:cs typeface="Roboto ExtraBold"/>
              <a:sym typeface="Roboto ExtraBold"/>
            </a:endParaRPr>
          </a:p>
        </p:txBody>
      </p:sp>
      <p:grpSp>
        <p:nvGrpSpPr>
          <p:cNvPr id="40" name="Google Shape;40;p9"/>
          <p:cNvGrpSpPr/>
          <p:nvPr/>
        </p:nvGrpSpPr>
        <p:grpSpPr>
          <a:xfrm>
            <a:off x="4439096" y="1064134"/>
            <a:ext cx="3453058" cy="3246975"/>
            <a:chOff x="2833398" y="1134350"/>
            <a:chExt cx="4073924" cy="3680126"/>
          </a:xfrm>
        </p:grpSpPr>
        <p:pic>
          <p:nvPicPr>
            <p:cNvPr id="41" name="Google Shape;41;p9"/>
            <p:cNvPicPr preferRelativeResize="0"/>
            <p:nvPr/>
          </p:nvPicPr>
          <p:blipFill>
            <a:blip r:embed="rId3">
              <a:alphaModFix/>
            </a:blip>
            <a:stretch>
              <a:fillRect/>
            </a:stretch>
          </p:blipFill>
          <p:spPr>
            <a:xfrm>
              <a:off x="2833398" y="1134350"/>
              <a:ext cx="4073924" cy="3680126"/>
            </a:xfrm>
            <a:prstGeom prst="rect">
              <a:avLst/>
            </a:prstGeom>
            <a:noFill/>
            <a:ln>
              <a:noFill/>
            </a:ln>
          </p:spPr>
        </p:pic>
        <p:pic>
          <p:nvPicPr>
            <p:cNvPr id="42" name="Google Shape;42;p9"/>
            <p:cNvPicPr preferRelativeResize="0"/>
            <p:nvPr/>
          </p:nvPicPr>
          <p:blipFill>
            <a:blip r:embed="rId4">
              <a:alphaModFix/>
            </a:blip>
            <a:stretch>
              <a:fillRect/>
            </a:stretch>
          </p:blipFill>
          <p:spPr>
            <a:xfrm>
              <a:off x="3013350" y="1197301"/>
              <a:ext cx="499876" cy="499876"/>
            </a:xfrm>
            <a:prstGeom prst="rect">
              <a:avLst/>
            </a:prstGeom>
            <a:noFill/>
            <a:ln>
              <a:noFill/>
            </a:ln>
          </p:spPr>
        </p:pic>
      </p:grpSp>
      <p:pic>
        <p:nvPicPr>
          <p:cNvPr id="43" name="Google Shape;43;p9"/>
          <p:cNvPicPr preferRelativeResize="0"/>
          <p:nvPr/>
        </p:nvPicPr>
        <p:blipFill>
          <a:blip r:embed="rId5">
            <a:alphaModFix/>
          </a:blip>
          <a:stretch>
            <a:fillRect/>
          </a:stretch>
        </p:blipFill>
        <p:spPr>
          <a:xfrm>
            <a:off x="5358050" y="3926300"/>
            <a:ext cx="1615159" cy="255025"/>
          </a:xfrm>
          <a:prstGeom prst="rect">
            <a:avLst/>
          </a:prstGeom>
          <a:noFill/>
          <a:ln>
            <a:noFill/>
          </a:ln>
        </p:spPr>
      </p:pic>
      <p:sp>
        <p:nvSpPr>
          <p:cNvPr id="44" name="Google Shape;44;p9"/>
          <p:cNvSpPr txBox="1"/>
          <p:nvPr/>
        </p:nvSpPr>
        <p:spPr>
          <a:xfrm>
            <a:off x="1226800" y="3369700"/>
            <a:ext cx="14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2"/>
                </a:solidFill>
                <a:latin typeface="Roboto"/>
                <a:ea typeface="Roboto"/>
                <a:cs typeface="Roboto"/>
                <a:sym typeface="Roboto"/>
              </a:rPr>
              <a:t>@SrMarcMayol</a:t>
            </a:r>
            <a:endParaRPr b="1">
              <a:solidFill>
                <a:schemeClr val="dk2"/>
              </a:solidFill>
              <a:latin typeface="Roboto"/>
              <a:ea typeface="Roboto"/>
              <a:cs typeface="Roboto"/>
              <a:sym typeface="Roboto"/>
            </a:endParaRPr>
          </a:p>
        </p:txBody>
      </p:sp>
      <p:pic>
        <p:nvPicPr>
          <p:cNvPr id="45" name="Google Shape;45;p9"/>
          <p:cNvPicPr preferRelativeResize="0"/>
          <p:nvPr/>
        </p:nvPicPr>
        <p:blipFill>
          <a:blip r:embed="rId6">
            <a:alphaModFix/>
          </a:blip>
          <a:stretch>
            <a:fillRect/>
          </a:stretch>
        </p:blipFill>
        <p:spPr>
          <a:xfrm>
            <a:off x="616500" y="3264650"/>
            <a:ext cx="610300" cy="61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0"/>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Tipo de inteligencia </a:t>
            </a:r>
            <a:r>
              <a:rPr lang="es"/>
              <a:t>artificial</a:t>
            </a:r>
            <a:r>
              <a:rPr lang="es"/>
              <a:t> (según empresas </a:t>
            </a:r>
            <a:r>
              <a:rPr lang="es"/>
              <a:t>dummies</a:t>
            </a:r>
            <a:r>
              <a:rPr lang="es"/>
              <a:t>)</a:t>
            </a:r>
            <a:endParaRPr/>
          </a:p>
        </p:txBody>
      </p:sp>
      <p:pic>
        <p:nvPicPr>
          <p:cNvPr id="51" name="Google Shape;51;p10"/>
          <p:cNvPicPr preferRelativeResize="0"/>
          <p:nvPr/>
        </p:nvPicPr>
        <p:blipFill rotWithShape="1">
          <a:blip r:embed="rId3">
            <a:alphaModFix/>
          </a:blip>
          <a:srcRect b="0" l="38759" r="0" t="0"/>
          <a:stretch/>
        </p:blipFill>
        <p:spPr>
          <a:xfrm>
            <a:off x="5052575" y="1514750"/>
            <a:ext cx="3324387" cy="3053400"/>
          </a:xfrm>
          <a:prstGeom prst="rect">
            <a:avLst/>
          </a:prstGeom>
          <a:noFill/>
          <a:ln>
            <a:noFill/>
          </a:ln>
        </p:spPr>
      </p:pic>
      <p:pic>
        <p:nvPicPr>
          <p:cNvPr id="52" name="Google Shape;52;p10"/>
          <p:cNvPicPr preferRelativeResize="0"/>
          <p:nvPr/>
        </p:nvPicPr>
        <p:blipFill rotWithShape="1">
          <a:blip r:embed="rId4">
            <a:alphaModFix/>
          </a:blip>
          <a:srcRect b="0" l="-13718" r="22385" t="0"/>
          <a:stretch/>
        </p:blipFill>
        <p:spPr>
          <a:xfrm>
            <a:off x="0" y="1514750"/>
            <a:ext cx="4371907" cy="3053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1"/>
          <p:cNvSpPr txBox="1"/>
          <p:nvPr>
            <p:ph idx="1" type="body"/>
          </p:nvPr>
        </p:nvSpPr>
        <p:spPr>
          <a:xfrm>
            <a:off x="508825" y="983700"/>
            <a:ext cx="4141800" cy="3176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sz="2400"/>
              <a:t>ML</a:t>
            </a:r>
            <a:endParaRPr b="1" sz="2400"/>
          </a:p>
        </p:txBody>
      </p:sp>
      <p:sp>
        <p:nvSpPr>
          <p:cNvPr id="58" name="Google Shape;58;p11"/>
          <p:cNvSpPr txBox="1"/>
          <p:nvPr>
            <p:ph idx="1" type="body"/>
          </p:nvPr>
        </p:nvSpPr>
        <p:spPr>
          <a:xfrm>
            <a:off x="4572000" y="983700"/>
            <a:ext cx="4010400" cy="3176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sz="2400"/>
              <a:t>GAI</a:t>
            </a:r>
            <a:endParaRPr b="1" sz="2400"/>
          </a:p>
        </p:txBody>
      </p:sp>
      <p:pic>
        <p:nvPicPr>
          <p:cNvPr id="59" name="Google Shape;59;p11"/>
          <p:cNvPicPr preferRelativeResize="0"/>
          <p:nvPr/>
        </p:nvPicPr>
        <p:blipFill>
          <a:blip r:embed="rId3">
            <a:alphaModFix/>
          </a:blip>
          <a:stretch>
            <a:fillRect/>
          </a:stretch>
        </p:blipFill>
        <p:spPr>
          <a:xfrm>
            <a:off x="950675" y="1520125"/>
            <a:ext cx="3048100" cy="3048100"/>
          </a:xfrm>
          <a:prstGeom prst="rect">
            <a:avLst/>
          </a:prstGeom>
          <a:noFill/>
          <a:ln>
            <a:noFill/>
          </a:ln>
        </p:spPr>
      </p:pic>
      <p:pic>
        <p:nvPicPr>
          <p:cNvPr id="60" name="Google Shape;60;p11"/>
          <p:cNvPicPr preferRelativeResize="0"/>
          <p:nvPr/>
        </p:nvPicPr>
        <p:blipFill>
          <a:blip r:embed="rId4">
            <a:alphaModFix/>
          </a:blip>
          <a:stretch>
            <a:fillRect/>
          </a:stretch>
        </p:blipFill>
        <p:spPr>
          <a:xfrm>
            <a:off x="5084450" y="1487175"/>
            <a:ext cx="3081050" cy="3081050"/>
          </a:xfrm>
          <a:prstGeom prst="rect">
            <a:avLst/>
          </a:prstGeom>
          <a:noFill/>
          <a:ln>
            <a:noFill/>
          </a:ln>
        </p:spPr>
      </p:pic>
      <p:sp>
        <p:nvSpPr>
          <p:cNvPr id="61" name="Google Shape;61;p11"/>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¿Que tenemos en realidad?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2"/>
          <p:cNvSpPr txBox="1"/>
          <p:nvPr>
            <p:ph type="title"/>
          </p:nvPr>
        </p:nvSpPr>
        <p:spPr>
          <a:xfrm>
            <a:off x="616500" y="368825"/>
            <a:ext cx="648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solidFill>
                  <a:srgbClr val="333333"/>
                </a:solidFill>
              </a:rPr>
              <a:t>¿Que es la AI generativa?</a:t>
            </a:r>
            <a:endParaRPr>
              <a:solidFill>
                <a:srgbClr val="333333"/>
              </a:solidFill>
            </a:endParaRPr>
          </a:p>
          <a:p>
            <a:pPr indent="0" lvl="0" marL="0" rtl="0" algn="l">
              <a:spcBef>
                <a:spcPts val="0"/>
              </a:spcBef>
              <a:spcAft>
                <a:spcPts val="0"/>
              </a:spcAft>
              <a:buNone/>
            </a:pPr>
            <a:r>
              <a:t/>
            </a:r>
            <a:endParaRPr/>
          </a:p>
        </p:txBody>
      </p:sp>
      <p:sp>
        <p:nvSpPr>
          <p:cNvPr id="67" name="Google Shape;67;p12"/>
          <p:cNvSpPr txBox="1"/>
          <p:nvPr>
            <p:ph idx="1" type="body"/>
          </p:nvPr>
        </p:nvSpPr>
        <p:spPr>
          <a:xfrm>
            <a:off x="503750" y="1514750"/>
            <a:ext cx="7873200" cy="305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a:solidFill>
                  <a:srgbClr val="4D4D4D"/>
                </a:solidFill>
              </a:rPr>
              <a:t>La inteligencia artificial generativa (AIG) se refiere a un tipo de inteligencia artificial que puede generar nuevos contenidos, como texto, imágenes, música, o incluso códigos de programación. Estos sistemas utilizan algoritmos avanzados para aprender de grandes conjuntos de datos y luego crear algo nuevo y original, a menudo en una forma que es indistinguible de lo que podría haber sido creado por un humano.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title"/>
          </p:nvPr>
        </p:nvSpPr>
        <p:spPr>
          <a:xfrm>
            <a:off x="1329750" y="1449600"/>
            <a:ext cx="6484500" cy="22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4620"/>
              <a:t>¿SE PUEDE UTILIZAR IA GENERATIVA PARA TODO?</a:t>
            </a:r>
            <a:endParaRPr sz="462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flipH="1">
            <a:off x="1329750" y="1781250"/>
            <a:ext cx="6484500" cy="158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9600"/>
              <a:t>TEXTO</a:t>
            </a:r>
            <a:endParaRPr sz="9600"/>
          </a:p>
        </p:txBody>
      </p:sp>
      <p:pic>
        <p:nvPicPr>
          <p:cNvPr id="78" name="Google Shape;78;p14"/>
          <p:cNvPicPr preferRelativeResize="0"/>
          <p:nvPr/>
        </p:nvPicPr>
        <p:blipFill>
          <a:blip r:embed="rId3">
            <a:alphaModFix/>
          </a:blip>
          <a:stretch>
            <a:fillRect/>
          </a:stretch>
        </p:blipFill>
        <p:spPr>
          <a:xfrm>
            <a:off x="379200" y="2374950"/>
            <a:ext cx="2358925" cy="2358925"/>
          </a:xfrm>
          <a:prstGeom prst="rect">
            <a:avLst/>
          </a:prstGeom>
          <a:noFill/>
          <a:ln>
            <a:noFill/>
          </a:ln>
        </p:spPr>
      </p:pic>
      <p:sp>
        <p:nvSpPr>
          <p:cNvPr id="79" name="Google Shape;79;p14"/>
          <p:cNvSpPr txBox="1"/>
          <p:nvPr/>
        </p:nvSpPr>
        <p:spPr>
          <a:xfrm rot="-1046621">
            <a:off x="604674" y="2597897"/>
            <a:ext cx="1200928" cy="6537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lt1"/>
                </a:solidFill>
                <a:latin typeface="Roboto"/>
                <a:ea typeface="Roboto"/>
                <a:cs typeface="Roboto"/>
                <a:sym typeface="Roboto"/>
              </a:rPr>
              <a:t>         y</a:t>
            </a:r>
            <a:endParaRPr b="1" sz="1000">
              <a:solidFill>
                <a:schemeClr val="lt1"/>
              </a:solidFill>
              <a:latin typeface="Roboto"/>
              <a:ea typeface="Roboto"/>
              <a:cs typeface="Roboto"/>
              <a:sym typeface="Roboto"/>
            </a:endParaRPr>
          </a:p>
          <a:p>
            <a:pPr indent="0" lvl="0" marL="0" rtl="0" algn="l">
              <a:spcBef>
                <a:spcPts val="0"/>
              </a:spcBef>
              <a:spcAft>
                <a:spcPts val="0"/>
              </a:spcAft>
              <a:buNone/>
            </a:pPr>
            <a:r>
              <a:rPr b="1" lang="es" sz="1000">
                <a:solidFill>
                  <a:schemeClr val="lt1"/>
                </a:solidFill>
                <a:latin typeface="Roboto"/>
                <a:ea typeface="Roboto"/>
                <a:cs typeface="Roboto"/>
                <a:sym typeface="Roboto"/>
              </a:rPr>
              <a:t> </a:t>
            </a:r>
            <a:r>
              <a:rPr b="1" lang="es" sz="1000">
                <a:solidFill>
                  <a:schemeClr val="lt1"/>
                </a:solidFill>
                <a:latin typeface="Roboto"/>
                <a:ea typeface="Roboto"/>
                <a:cs typeface="Roboto"/>
                <a:sym typeface="Roboto"/>
              </a:rPr>
              <a:t>derivados</a:t>
            </a:r>
            <a:endParaRPr b="1" sz="10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